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22"/>
  </p:notesMasterIdLst>
  <p:handoutMasterIdLst>
    <p:handoutMasterId r:id="rId23"/>
  </p:handoutMasterIdLst>
  <p:sldIdLst>
    <p:sldId id="300" r:id="rId5"/>
    <p:sldId id="310" r:id="rId6"/>
    <p:sldId id="311" r:id="rId7"/>
    <p:sldId id="308" r:id="rId8"/>
    <p:sldId id="309" r:id="rId9"/>
    <p:sldId id="312" r:id="rId10"/>
    <p:sldId id="313" r:id="rId11"/>
    <p:sldId id="320" r:id="rId12"/>
    <p:sldId id="321" r:id="rId13"/>
    <p:sldId id="314" r:id="rId14"/>
    <p:sldId id="322" r:id="rId15"/>
    <p:sldId id="315" r:id="rId16"/>
    <p:sldId id="316" r:id="rId17"/>
    <p:sldId id="317" r:id="rId18"/>
    <p:sldId id="323" r:id="rId19"/>
    <p:sldId id="318" r:id="rId20"/>
    <p:sldId id="31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63"/>
    <a:srgbClr val="DBDEC4"/>
    <a:srgbClr val="4D5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2"/>
  </p:normalViewPr>
  <p:slideViewPr>
    <p:cSldViewPr snapToGrid="0">
      <p:cViewPr varScale="1">
        <p:scale>
          <a:sx n="65" d="100"/>
          <a:sy n="65" d="100"/>
        </p:scale>
        <p:origin x="724" y="60"/>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620A2-620F-4B58-9BF0-3E2FBC5A7B42}" type="doc">
      <dgm:prSet loTypeId="urn:microsoft.com/office/officeart/2005/8/layout/process1" loCatId="process" qsTypeId="urn:microsoft.com/office/officeart/2005/8/quickstyle/3d4" qsCatId="3D" csTypeId="urn:microsoft.com/office/officeart/2005/8/colors/accent0_3" csCatId="mainScheme" phldr="1"/>
      <dgm:spPr/>
    </dgm:pt>
    <dgm:pt modelId="{ED14FA4D-9B1D-4E77-9E53-C1E866F12922}">
      <dgm:prSet phldrT="[Text]"/>
      <dgm:spPr/>
      <dgm:t>
        <a:bodyPr/>
        <a:lstStyle/>
        <a:p>
          <a:r>
            <a:rPr lang="en-US" dirty="0"/>
            <a:t>Customer &amp; Market Need</a:t>
          </a:r>
        </a:p>
      </dgm:t>
    </dgm:pt>
    <dgm:pt modelId="{FF8EB364-A087-4C36-BDC3-34697942B2AD}" type="parTrans" cxnId="{24CD3C0F-D69F-423E-A348-F4ABEB953840}">
      <dgm:prSet/>
      <dgm:spPr/>
      <dgm:t>
        <a:bodyPr/>
        <a:lstStyle/>
        <a:p>
          <a:endParaRPr lang="en-US"/>
        </a:p>
      </dgm:t>
    </dgm:pt>
    <dgm:pt modelId="{B6628FC1-6F98-4B74-9868-766ADD6D3545}" type="sibTrans" cxnId="{24CD3C0F-D69F-423E-A348-F4ABEB953840}">
      <dgm:prSet/>
      <dgm:spPr/>
      <dgm:t>
        <a:bodyPr/>
        <a:lstStyle/>
        <a:p>
          <a:endParaRPr lang="en-US"/>
        </a:p>
      </dgm:t>
    </dgm:pt>
    <dgm:pt modelId="{3204DF9A-DAC9-4B97-8F49-D60AF1D1E9EF}">
      <dgm:prSet phldrT="[Text]"/>
      <dgm:spPr/>
      <dgm:t>
        <a:bodyPr/>
        <a:lstStyle/>
        <a:p>
          <a:r>
            <a:rPr lang="en-US" dirty="0"/>
            <a:t>Why do prices vary?</a:t>
          </a:r>
        </a:p>
      </dgm:t>
    </dgm:pt>
    <dgm:pt modelId="{3B261D1B-AF4E-4894-AB10-B9C480DCBC6F}" type="parTrans" cxnId="{AC7E54F4-3364-4310-936E-1AC96DE9F3B0}">
      <dgm:prSet/>
      <dgm:spPr/>
      <dgm:t>
        <a:bodyPr/>
        <a:lstStyle/>
        <a:p>
          <a:endParaRPr lang="en-US"/>
        </a:p>
      </dgm:t>
    </dgm:pt>
    <dgm:pt modelId="{20D8793C-7A04-49EB-A440-EB6DC362D4B8}" type="sibTrans" cxnId="{AC7E54F4-3364-4310-936E-1AC96DE9F3B0}">
      <dgm:prSet/>
      <dgm:spPr/>
      <dgm:t>
        <a:bodyPr/>
        <a:lstStyle/>
        <a:p>
          <a:endParaRPr lang="en-US"/>
        </a:p>
      </dgm:t>
    </dgm:pt>
    <dgm:pt modelId="{A6CB3312-DE06-4894-87BE-B4684E74710C}">
      <dgm:prSet phldrT="[Text]"/>
      <dgm:spPr/>
      <dgm:t>
        <a:bodyPr/>
        <a:lstStyle/>
        <a:p>
          <a:r>
            <a:rPr lang="en-US" dirty="0"/>
            <a:t>Analyze Features (Carat, Cut, Colo</a:t>
          </a:r>
        </a:p>
      </dgm:t>
    </dgm:pt>
    <dgm:pt modelId="{78E3B4A8-B051-4B56-86B0-CA9D031E6FAC}" type="parTrans" cxnId="{5063B12B-C360-460C-BA11-A23AC697070B}">
      <dgm:prSet/>
      <dgm:spPr/>
      <dgm:t>
        <a:bodyPr/>
        <a:lstStyle/>
        <a:p>
          <a:endParaRPr lang="en-US"/>
        </a:p>
      </dgm:t>
    </dgm:pt>
    <dgm:pt modelId="{9994ED38-DEE4-499E-BDBC-D447A50A41E1}" type="sibTrans" cxnId="{5063B12B-C360-460C-BA11-A23AC697070B}">
      <dgm:prSet/>
      <dgm:spPr/>
      <dgm:t>
        <a:bodyPr/>
        <a:lstStyle/>
        <a:p>
          <a:endParaRPr lang="en-US"/>
        </a:p>
      </dgm:t>
    </dgm:pt>
    <dgm:pt modelId="{ABE68E5A-4C39-4534-B739-DA2521C6E1BB}">
      <dgm:prSet phldrT="[Text]"/>
      <dgm:spPr/>
      <dgm:t>
        <a:bodyPr/>
        <a:lstStyle/>
        <a:p>
          <a:r>
            <a:rPr lang="en-US" dirty="0"/>
            <a:t>Detect Trends &amp; Patterns</a:t>
          </a:r>
        </a:p>
      </dgm:t>
    </dgm:pt>
    <dgm:pt modelId="{51F67FFB-CCBC-4B7C-B20A-9CECD71C3039}" type="parTrans" cxnId="{F99C2065-2957-4619-8205-C90D104F916B}">
      <dgm:prSet/>
      <dgm:spPr/>
      <dgm:t>
        <a:bodyPr/>
        <a:lstStyle/>
        <a:p>
          <a:endParaRPr lang="en-US"/>
        </a:p>
      </dgm:t>
    </dgm:pt>
    <dgm:pt modelId="{856EA786-0492-40F8-859B-7BAD0908EA6E}" type="sibTrans" cxnId="{F99C2065-2957-4619-8205-C90D104F916B}">
      <dgm:prSet/>
      <dgm:spPr/>
      <dgm:t>
        <a:bodyPr/>
        <a:lstStyle/>
        <a:p>
          <a:endParaRPr lang="en-US"/>
        </a:p>
      </dgm:t>
    </dgm:pt>
    <dgm:pt modelId="{FAEBF289-6B8E-43BE-89A8-30BB518D5E7E}">
      <dgm:prSet phldrT="[Text]"/>
      <dgm:spPr/>
      <dgm:t>
        <a:bodyPr/>
        <a:lstStyle/>
        <a:p>
          <a:r>
            <a:rPr lang="en-US" dirty="0"/>
            <a:t>Predict Price Drivers</a:t>
          </a:r>
        </a:p>
      </dgm:t>
    </dgm:pt>
    <dgm:pt modelId="{6FDF6634-2AAA-4D7F-9668-E8AFC17B2370}" type="parTrans" cxnId="{D8F5124A-D7C8-473E-93DE-1CA6F20626C9}">
      <dgm:prSet/>
      <dgm:spPr/>
      <dgm:t>
        <a:bodyPr/>
        <a:lstStyle/>
        <a:p>
          <a:endParaRPr lang="en-US"/>
        </a:p>
      </dgm:t>
    </dgm:pt>
    <dgm:pt modelId="{F1CB1CAB-12BF-4143-8E79-BC5E5B60EB45}" type="sibTrans" cxnId="{D8F5124A-D7C8-473E-93DE-1CA6F20626C9}">
      <dgm:prSet/>
      <dgm:spPr/>
      <dgm:t>
        <a:bodyPr/>
        <a:lstStyle/>
        <a:p>
          <a:endParaRPr lang="en-US"/>
        </a:p>
      </dgm:t>
    </dgm:pt>
    <dgm:pt modelId="{F24BA9B7-5283-49B3-BA43-13B6A0ED4B51}">
      <dgm:prSet/>
      <dgm:spPr/>
      <dgm:t>
        <a:bodyPr/>
        <a:lstStyle/>
        <a:p>
          <a:r>
            <a:rPr lang="en-US" dirty="0"/>
            <a:t>Business Insight &amp; Decision Support</a:t>
          </a:r>
        </a:p>
      </dgm:t>
    </dgm:pt>
    <dgm:pt modelId="{32FD2C48-1CC4-48C1-8FD2-F23E912E986C}" type="parTrans" cxnId="{0CEA4321-406E-4823-8FAD-CB1A8D79458D}">
      <dgm:prSet/>
      <dgm:spPr/>
      <dgm:t>
        <a:bodyPr/>
        <a:lstStyle/>
        <a:p>
          <a:endParaRPr lang="en-US"/>
        </a:p>
      </dgm:t>
    </dgm:pt>
    <dgm:pt modelId="{91DB2130-66B4-4F06-BFA6-0C98FCD1E925}" type="sibTrans" cxnId="{0CEA4321-406E-4823-8FAD-CB1A8D79458D}">
      <dgm:prSet/>
      <dgm:spPr/>
      <dgm:t>
        <a:bodyPr/>
        <a:lstStyle/>
        <a:p>
          <a:endParaRPr lang="en-US"/>
        </a:p>
      </dgm:t>
    </dgm:pt>
    <dgm:pt modelId="{5669D695-42E7-4CD2-9DE8-81E9DC39CB57}" type="pres">
      <dgm:prSet presAssocID="{7D0620A2-620F-4B58-9BF0-3E2FBC5A7B42}" presName="Name0" presStyleCnt="0">
        <dgm:presLayoutVars>
          <dgm:dir/>
          <dgm:resizeHandles val="exact"/>
        </dgm:presLayoutVars>
      </dgm:prSet>
      <dgm:spPr/>
    </dgm:pt>
    <dgm:pt modelId="{34F3ACE3-95C0-4EF1-B3C2-0F5A36809148}" type="pres">
      <dgm:prSet presAssocID="{ED14FA4D-9B1D-4E77-9E53-C1E866F12922}" presName="node" presStyleLbl="node1" presStyleIdx="0" presStyleCnt="6">
        <dgm:presLayoutVars>
          <dgm:bulletEnabled val="1"/>
        </dgm:presLayoutVars>
      </dgm:prSet>
      <dgm:spPr/>
    </dgm:pt>
    <dgm:pt modelId="{51C0CA60-E089-4E4C-8E27-648BC9F92E10}" type="pres">
      <dgm:prSet presAssocID="{B6628FC1-6F98-4B74-9868-766ADD6D3545}" presName="sibTrans" presStyleLbl="sibTrans2D1" presStyleIdx="0" presStyleCnt="5"/>
      <dgm:spPr/>
    </dgm:pt>
    <dgm:pt modelId="{38B59FC8-1F71-4913-805E-594653276498}" type="pres">
      <dgm:prSet presAssocID="{B6628FC1-6F98-4B74-9868-766ADD6D3545}" presName="connectorText" presStyleLbl="sibTrans2D1" presStyleIdx="0" presStyleCnt="5"/>
      <dgm:spPr/>
    </dgm:pt>
    <dgm:pt modelId="{BA1FC9C8-DE1B-4542-8BE7-90391C52C04B}" type="pres">
      <dgm:prSet presAssocID="{3204DF9A-DAC9-4B97-8F49-D60AF1D1E9EF}" presName="node" presStyleLbl="node1" presStyleIdx="1" presStyleCnt="6">
        <dgm:presLayoutVars>
          <dgm:bulletEnabled val="1"/>
        </dgm:presLayoutVars>
      </dgm:prSet>
      <dgm:spPr/>
    </dgm:pt>
    <dgm:pt modelId="{BFE65541-E7CE-4CF3-A296-8919DD214597}" type="pres">
      <dgm:prSet presAssocID="{20D8793C-7A04-49EB-A440-EB6DC362D4B8}" presName="sibTrans" presStyleLbl="sibTrans2D1" presStyleIdx="1" presStyleCnt="5"/>
      <dgm:spPr/>
    </dgm:pt>
    <dgm:pt modelId="{0DFD74DA-B20D-483D-8FA1-0477C57F1E17}" type="pres">
      <dgm:prSet presAssocID="{20D8793C-7A04-49EB-A440-EB6DC362D4B8}" presName="connectorText" presStyleLbl="sibTrans2D1" presStyleIdx="1" presStyleCnt="5"/>
      <dgm:spPr/>
    </dgm:pt>
    <dgm:pt modelId="{CE306624-0860-4933-B8C9-910DE7A5514C}" type="pres">
      <dgm:prSet presAssocID="{A6CB3312-DE06-4894-87BE-B4684E74710C}" presName="node" presStyleLbl="node1" presStyleIdx="2" presStyleCnt="6">
        <dgm:presLayoutVars>
          <dgm:bulletEnabled val="1"/>
        </dgm:presLayoutVars>
      </dgm:prSet>
      <dgm:spPr/>
    </dgm:pt>
    <dgm:pt modelId="{7366A339-132F-4B53-BE03-4FCE3B7AD0B5}" type="pres">
      <dgm:prSet presAssocID="{9994ED38-DEE4-499E-BDBC-D447A50A41E1}" presName="sibTrans" presStyleLbl="sibTrans2D1" presStyleIdx="2" presStyleCnt="5"/>
      <dgm:spPr/>
    </dgm:pt>
    <dgm:pt modelId="{15C92807-BE94-4B9A-BB22-3656ECD0C2AB}" type="pres">
      <dgm:prSet presAssocID="{9994ED38-DEE4-499E-BDBC-D447A50A41E1}" presName="connectorText" presStyleLbl="sibTrans2D1" presStyleIdx="2" presStyleCnt="5"/>
      <dgm:spPr/>
    </dgm:pt>
    <dgm:pt modelId="{0B69E1C1-2EF4-4B5C-9D7F-BFFE1B3A3642}" type="pres">
      <dgm:prSet presAssocID="{ABE68E5A-4C39-4534-B739-DA2521C6E1BB}" presName="node" presStyleLbl="node1" presStyleIdx="3" presStyleCnt="6">
        <dgm:presLayoutVars>
          <dgm:bulletEnabled val="1"/>
        </dgm:presLayoutVars>
      </dgm:prSet>
      <dgm:spPr/>
    </dgm:pt>
    <dgm:pt modelId="{6844B06E-AFE2-47A1-8446-44C0159E2949}" type="pres">
      <dgm:prSet presAssocID="{856EA786-0492-40F8-859B-7BAD0908EA6E}" presName="sibTrans" presStyleLbl="sibTrans2D1" presStyleIdx="3" presStyleCnt="5"/>
      <dgm:spPr/>
    </dgm:pt>
    <dgm:pt modelId="{AB098066-20E5-4CF2-8F2C-31E9502A8E41}" type="pres">
      <dgm:prSet presAssocID="{856EA786-0492-40F8-859B-7BAD0908EA6E}" presName="connectorText" presStyleLbl="sibTrans2D1" presStyleIdx="3" presStyleCnt="5"/>
      <dgm:spPr/>
    </dgm:pt>
    <dgm:pt modelId="{61B138BC-631A-4266-AEAF-A4216DBBB890}" type="pres">
      <dgm:prSet presAssocID="{FAEBF289-6B8E-43BE-89A8-30BB518D5E7E}" presName="node" presStyleLbl="node1" presStyleIdx="4" presStyleCnt="6">
        <dgm:presLayoutVars>
          <dgm:bulletEnabled val="1"/>
        </dgm:presLayoutVars>
      </dgm:prSet>
      <dgm:spPr/>
    </dgm:pt>
    <dgm:pt modelId="{2E2C5FAE-8FCB-4A7C-AD9D-B6076D5AA169}" type="pres">
      <dgm:prSet presAssocID="{F1CB1CAB-12BF-4143-8E79-BC5E5B60EB45}" presName="sibTrans" presStyleLbl="sibTrans2D1" presStyleIdx="4" presStyleCnt="5"/>
      <dgm:spPr/>
    </dgm:pt>
    <dgm:pt modelId="{97315F98-CE5B-4F76-A0CB-5CE44F9FCD4B}" type="pres">
      <dgm:prSet presAssocID="{F1CB1CAB-12BF-4143-8E79-BC5E5B60EB45}" presName="connectorText" presStyleLbl="sibTrans2D1" presStyleIdx="4" presStyleCnt="5"/>
      <dgm:spPr/>
    </dgm:pt>
    <dgm:pt modelId="{24F011A8-A43D-44CF-BF64-A738496CB7A9}" type="pres">
      <dgm:prSet presAssocID="{F24BA9B7-5283-49B3-BA43-13B6A0ED4B51}" presName="node" presStyleLbl="node1" presStyleIdx="5" presStyleCnt="6">
        <dgm:presLayoutVars>
          <dgm:bulletEnabled val="1"/>
        </dgm:presLayoutVars>
      </dgm:prSet>
      <dgm:spPr/>
    </dgm:pt>
  </dgm:ptLst>
  <dgm:cxnLst>
    <dgm:cxn modelId="{24CD3C0F-D69F-423E-A348-F4ABEB953840}" srcId="{7D0620A2-620F-4B58-9BF0-3E2FBC5A7B42}" destId="{ED14FA4D-9B1D-4E77-9E53-C1E866F12922}" srcOrd="0" destOrd="0" parTransId="{FF8EB364-A087-4C36-BDC3-34697942B2AD}" sibTransId="{B6628FC1-6F98-4B74-9868-766ADD6D3545}"/>
    <dgm:cxn modelId="{C6DC7812-9BD0-41FB-BD84-A25B2C652683}" type="presOf" srcId="{20D8793C-7A04-49EB-A440-EB6DC362D4B8}" destId="{0DFD74DA-B20D-483D-8FA1-0477C57F1E17}" srcOrd="1" destOrd="0" presId="urn:microsoft.com/office/officeart/2005/8/layout/process1"/>
    <dgm:cxn modelId="{0CEA4321-406E-4823-8FAD-CB1A8D79458D}" srcId="{7D0620A2-620F-4B58-9BF0-3E2FBC5A7B42}" destId="{F24BA9B7-5283-49B3-BA43-13B6A0ED4B51}" srcOrd="5" destOrd="0" parTransId="{32FD2C48-1CC4-48C1-8FD2-F23E912E986C}" sibTransId="{91DB2130-66B4-4F06-BFA6-0C98FCD1E925}"/>
    <dgm:cxn modelId="{9E1F4625-93D1-4C81-817D-1105EAA47ACB}" type="presOf" srcId="{856EA786-0492-40F8-859B-7BAD0908EA6E}" destId="{AB098066-20E5-4CF2-8F2C-31E9502A8E41}" srcOrd="1" destOrd="0" presId="urn:microsoft.com/office/officeart/2005/8/layout/process1"/>
    <dgm:cxn modelId="{5063B12B-C360-460C-BA11-A23AC697070B}" srcId="{7D0620A2-620F-4B58-9BF0-3E2FBC5A7B42}" destId="{A6CB3312-DE06-4894-87BE-B4684E74710C}" srcOrd="2" destOrd="0" parTransId="{78E3B4A8-B051-4B56-86B0-CA9D031E6FAC}" sibTransId="{9994ED38-DEE4-499E-BDBC-D447A50A41E1}"/>
    <dgm:cxn modelId="{FD97962F-CE3D-4E78-B0F3-C09AF1714371}" type="presOf" srcId="{ABE68E5A-4C39-4534-B739-DA2521C6E1BB}" destId="{0B69E1C1-2EF4-4B5C-9D7F-BFFE1B3A3642}" srcOrd="0" destOrd="0" presId="urn:microsoft.com/office/officeart/2005/8/layout/process1"/>
    <dgm:cxn modelId="{A9C40F39-D560-46D0-9459-5E8E6F71B5A3}" type="presOf" srcId="{3204DF9A-DAC9-4B97-8F49-D60AF1D1E9EF}" destId="{BA1FC9C8-DE1B-4542-8BE7-90391C52C04B}" srcOrd="0" destOrd="0" presId="urn:microsoft.com/office/officeart/2005/8/layout/process1"/>
    <dgm:cxn modelId="{7C1F045C-CC54-4620-88DC-2932EC7FEBE5}" type="presOf" srcId="{FAEBF289-6B8E-43BE-89A8-30BB518D5E7E}" destId="{61B138BC-631A-4266-AEAF-A4216DBBB890}" srcOrd="0" destOrd="0" presId="urn:microsoft.com/office/officeart/2005/8/layout/process1"/>
    <dgm:cxn modelId="{8B88B862-0791-494F-9E53-0DF425741013}" type="presOf" srcId="{F24BA9B7-5283-49B3-BA43-13B6A0ED4B51}" destId="{24F011A8-A43D-44CF-BF64-A738496CB7A9}" srcOrd="0" destOrd="0" presId="urn:microsoft.com/office/officeart/2005/8/layout/process1"/>
    <dgm:cxn modelId="{F99C2065-2957-4619-8205-C90D104F916B}" srcId="{7D0620A2-620F-4B58-9BF0-3E2FBC5A7B42}" destId="{ABE68E5A-4C39-4534-B739-DA2521C6E1BB}" srcOrd="3" destOrd="0" parTransId="{51F67FFB-CCBC-4B7C-B20A-9CECD71C3039}" sibTransId="{856EA786-0492-40F8-859B-7BAD0908EA6E}"/>
    <dgm:cxn modelId="{53C0AF68-6B8B-43A6-B0BF-E58B76FC3F53}" type="presOf" srcId="{856EA786-0492-40F8-859B-7BAD0908EA6E}" destId="{6844B06E-AFE2-47A1-8446-44C0159E2949}" srcOrd="0" destOrd="0" presId="urn:microsoft.com/office/officeart/2005/8/layout/process1"/>
    <dgm:cxn modelId="{D8F5124A-D7C8-473E-93DE-1CA6F20626C9}" srcId="{7D0620A2-620F-4B58-9BF0-3E2FBC5A7B42}" destId="{FAEBF289-6B8E-43BE-89A8-30BB518D5E7E}" srcOrd="4" destOrd="0" parTransId="{6FDF6634-2AAA-4D7F-9668-E8AFC17B2370}" sibTransId="{F1CB1CAB-12BF-4143-8E79-BC5E5B60EB45}"/>
    <dgm:cxn modelId="{10C54377-7E9C-48DF-BEE3-56F0F0DBF2E0}" type="presOf" srcId="{F1CB1CAB-12BF-4143-8E79-BC5E5B60EB45}" destId="{97315F98-CE5B-4F76-A0CB-5CE44F9FCD4B}" srcOrd="1" destOrd="0" presId="urn:microsoft.com/office/officeart/2005/8/layout/process1"/>
    <dgm:cxn modelId="{E7F5227D-9241-45F2-9D0E-0C257F40EB37}" type="presOf" srcId="{A6CB3312-DE06-4894-87BE-B4684E74710C}" destId="{CE306624-0860-4933-B8C9-910DE7A5514C}" srcOrd="0" destOrd="0" presId="urn:microsoft.com/office/officeart/2005/8/layout/process1"/>
    <dgm:cxn modelId="{DAFEEDA1-2610-45AC-9300-E1C9A449455F}" type="presOf" srcId="{9994ED38-DEE4-499E-BDBC-D447A50A41E1}" destId="{15C92807-BE94-4B9A-BB22-3656ECD0C2AB}" srcOrd="1" destOrd="0" presId="urn:microsoft.com/office/officeart/2005/8/layout/process1"/>
    <dgm:cxn modelId="{E53B5FB3-3398-4E3E-A2BD-977DD4EF4A47}" type="presOf" srcId="{F1CB1CAB-12BF-4143-8E79-BC5E5B60EB45}" destId="{2E2C5FAE-8FCB-4A7C-AD9D-B6076D5AA169}" srcOrd="0" destOrd="0" presId="urn:microsoft.com/office/officeart/2005/8/layout/process1"/>
    <dgm:cxn modelId="{D45120C7-91A6-4F9D-A96D-4FF2776249A7}" type="presOf" srcId="{7D0620A2-620F-4B58-9BF0-3E2FBC5A7B42}" destId="{5669D695-42E7-4CD2-9DE8-81E9DC39CB57}" srcOrd="0" destOrd="0" presId="urn:microsoft.com/office/officeart/2005/8/layout/process1"/>
    <dgm:cxn modelId="{AAD1DAD1-769A-420B-AA3D-A4A92C42B632}" type="presOf" srcId="{20D8793C-7A04-49EB-A440-EB6DC362D4B8}" destId="{BFE65541-E7CE-4CF3-A296-8919DD214597}" srcOrd="0" destOrd="0" presId="urn:microsoft.com/office/officeart/2005/8/layout/process1"/>
    <dgm:cxn modelId="{FB09E9E3-5E18-40DB-9B63-96910B9FEBBB}" type="presOf" srcId="{9994ED38-DEE4-499E-BDBC-D447A50A41E1}" destId="{7366A339-132F-4B53-BE03-4FCE3B7AD0B5}" srcOrd="0" destOrd="0" presId="urn:microsoft.com/office/officeart/2005/8/layout/process1"/>
    <dgm:cxn modelId="{38003AED-7B47-40DF-B166-38A4BF921108}" type="presOf" srcId="{ED14FA4D-9B1D-4E77-9E53-C1E866F12922}" destId="{34F3ACE3-95C0-4EF1-B3C2-0F5A36809148}" srcOrd="0" destOrd="0" presId="urn:microsoft.com/office/officeart/2005/8/layout/process1"/>
    <dgm:cxn modelId="{3F23B4F0-9873-43E4-8AF7-E02849D65ABE}" type="presOf" srcId="{B6628FC1-6F98-4B74-9868-766ADD6D3545}" destId="{51C0CA60-E089-4E4C-8E27-648BC9F92E10}" srcOrd="0" destOrd="0" presId="urn:microsoft.com/office/officeart/2005/8/layout/process1"/>
    <dgm:cxn modelId="{E433FEF2-E599-4F25-B6F5-82ADC5CF092E}" type="presOf" srcId="{B6628FC1-6F98-4B74-9868-766ADD6D3545}" destId="{38B59FC8-1F71-4913-805E-594653276498}" srcOrd="1" destOrd="0" presId="urn:microsoft.com/office/officeart/2005/8/layout/process1"/>
    <dgm:cxn modelId="{AC7E54F4-3364-4310-936E-1AC96DE9F3B0}" srcId="{7D0620A2-620F-4B58-9BF0-3E2FBC5A7B42}" destId="{3204DF9A-DAC9-4B97-8F49-D60AF1D1E9EF}" srcOrd="1" destOrd="0" parTransId="{3B261D1B-AF4E-4894-AB10-B9C480DCBC6F}" sibTransId="{20D8793C-7A04-49EB-A440-EB6DC362D4B8}"/>
    <dgm:cxn modelId="{F1439E14-63C8-44D2-B4D3-481AA1E7504E}" type="presParOf" srcId="{5669D695-42E7-4CD2-9DE8-81E9DC39CB57}" destId="{34F3ACE3-95C0-4EF1-B3C2-0F5A36809148}" srcOrd="0" destOrd="0" presId="urn:microsoft.com/office/officeart/2005/8/layout/process1"/>
    <dgm:cxn modelId="{4F49F47F-3307-440E-80B4-87D5F88E5FA5}" type="presParOf" srcId="{5669D695-42E7-4CD2-9DE8-81E9DC39CB57}" destId="{51C0CA60-E089-4E4C-8E27-648BC9F92E10}" srcOrd="1" destOrd="0" presId="urn:microsoft.com/office/officeart/2005/8/layout/process1"/>
    <dgm:cxn modelId="{FD782846-8D0D-4CA5-AA38-59E5C7C7FEA5}" type="presParOf" srcId="{51C0CA60-E089-4E4C-8E27-648BC9F92E10}" destId="{38B59FC8-1F71-4913-805E-594653276498}" srcOrd="0" destOrd="0" presId="urn:microsoft.com/office/officeart/2005/8/layout/process1"/>
    <dgm:cxn modelId="{BF39BB23-DC9A-4AD2-9700-00275A6002AF}" type="presParOf" srcId="{5669D695-42E7-4CD2-9DE8-81E9DC39CB57}" destId="{BA1FC9C8-DE1B-4542-8BE7-90391C52C04B}" srcOrd="2" destOrd="0" presId="urn:microsoft.com/office/officeart/2005/8/layout/process1"/>
    <dgm:cxn modelId="{C9400BEE-33FA-4523-95E9-0BE316B9737D}" type="presParOf" srcId="{5669D695-42E7-4CD2-9DE8-81E9DC39CB57}" destId="{BFE65541-E7CE-4CF3-A296-8919DD214597}" srcOrd="3" destOrd="0" presId="urn:microsoft.com/office/officeart/2005/8/layout/process1"/>
    <dgm:cxn modelId="{2E45225C-BA8A-4BF7-8F8D-23E3D6FA0A61}" type="presParOf" srcId="{BFE65541-E7CE-4CF3-A296-8919DD214597}" destId="{0DFD74DA-B20D-483D-8FA1-0477C57F1E17}" srcOrd="0" destOrd="0" presId="urn:microsoft.com/office/officeart/2005/8/layout/process1"/>
    <dgm:cxn modelId="{15CE1C22-B10C-4E9E-8BEB-DADEBCFB419E}" type="presParOf" srcId="{5669D695-42E7-4CD2-9DE8-81E9DC39CB57}" destId="{CE306624-0860-4933-B8C9-910DE7A5514C}" srcOrd="4" destOrd="0" presId="urn:microsoft.com/office/officeart/2005/8/layout/process1"/>
    <dgm:cxn modelId="{8010996E-452B-4A55-9F94-5CE215C967E3}" type="presParOf" srcId="{5669D695-42E7-4CD2-9DE8-81E9DC39CB57}" destId="{7366A339-132F-4B53-BE03-4FCE3B7AD0B5}" srcOrd="5" destOrd="0" presId="urn:microsoft.com/office/officeart/2005/8/layout/process1"/>
    <dgm:cxn modelId="{68C5D469-219A-42A2-8E3E-93355491F382}" type="presParOf" srcId="{7366A339-132F-4B53-BE03-4FCE3B7AD0B5}" destId="{15C92807-BE94-4B9A-BB22-3656ECD0C2AB}" srcOrd="0" destOrd="0" presId="urn:microsoft.com/office/officeart/2005/8/layout/process1"/>
    <dgm:cxn modelId="{738EDC8B-B655-4633-B31F-C7162F8BF514}" type="presParOf" srcId="{5669D695-42E7-4CD2-9DE8-81E9DC39CB57}" destId="{0B69E1C1-2EF4-4B5C-9D7F-BFFE1B3A3642}" srcOrd="6" destOrd="0" presId="urn:microsoft.com/office/officeart/2005/8/layout/process1"/>
    <dgm:cxn modelId="{72A76E17-4DD8-4D97-B1B6-2742089939BF}" type="presParOf" srcId="{5669D695-42E7-4CD2-9DE8-81E9DC39CB57}" destId="{6844B06E-AFE2-47A1-8446-44C0159E2949}" srcOrd="7" destOrd="0" presId="urn:microsoft.com/office/officeart/2005/8/layout/process1"/>
    <dgm:cxn modelId="{766B9CDF-2FCE-4B98-AAA0-68484B2284FF}" type="presParOf" srcId="{6844B06E-AFE2-47A1-8446-44C0159E2949}" destId="{AB098066-20E5-4CF2-8F2C-31E9502A8E41}" srcOrd="0" destOrd="0" presId="urn:microsoft.com/office/officeart/2005/8/layout/process1"/>
    <dgm:cxn modelId="{4544AAF9-402E-4ED9-A9DD-FBCEDE7911A4}" type="presParOf" srcId="{5669D695-42E7-4CD2-9DE8-81E9DC39CB57}" destId="{61B138BC-631A-4266-AEAF-A4216DBBB890}" srcOrd="8" destOrd="0" presId="urn:microsoft.com/office/officeart/2005/8/layout/process1"/>
    <dgm:cxn modelId="{E0966781-0764-4024-9E25-F76EFE2ABB60}" type="presParOf" srcId="{5669D695-42E7-4CD2-9DE8-81E9DC39CB57}" destId="{2E2C5FAE-8FCB-4A7C-AD9D-B6076D5AA169}" srcOrd="9" destOrd="0" presId="urn:microsoft.com/office/officeart/2005/8/layout/process1"/>
    <dgm:cxn modelId="{A88DDD80-E924-4321-A74E-AA1F2CC25090}" type="presParOf" srcId="{2E2C5FAE-8FCB-4A7C-AD9D-B6076D5AA169}" destId="{97315F98-CE5B-4F76-A0CB-5CE44F9FCD4B}" srcOrd="0" destOrd="0" presId="urn:microsoft.com/office/officeart/2005/8/layout/process1"/>
    <dgm:cxn modelId="{3EE6C909-C00E-4D6B-9B88-3AEF8D6DE7EF}" type="presParOf" srcId="{5669D695-42E7-4CD2-9DE8-81E9DC39CB57}" destId="{24F011A8-A43D-44CF-BF64-A738496CB7A9}"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3ACE3-95C0-4EF1-B3C2-0F5A36809148}">
      <dsp:nvSpPr>
        <dsp:cNvPr id="0" name=""/>
        <dsp:cNvSpPr/>
      </dsp:nvSpPr>
      <dsp:spPr>
        <a:xfrm>
          <a:off x="0"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Customer &amp; Market Need</a:t>
          </a:r>
        </a:p>
      </dsp:txBody>
      <dsp:txXfrm>
        <a:off x="21774" y="21774"/>
        <a:ext cx="1252008" cy="699867"/>
      </dsp:txXfrm>
    </dsp:sp>
    <dsp:sp modelId="{51C0CA60-E089-4E4C-8E27-648BC9F92E10}">
      <dsp:nvSpPr>
        <dsp:cNvPr id="0" name=""/>
        <dsp:cNvSpPr/>
      </dsp:nvSpPr>
      <dsp:spPr>
        <a:xfrm>
          <a:off x="1425112" y="211058"/>
          <a:ext cx="274657" cy="32129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25112" y="275318"/>
        <a:ext cx="192260" cy="192778"/>
      </dsp:txXfrm>
    </dsp:sp>
    <dsp:sp modelId="{BA1FC9C8-DE1B-4542-8BE7-90391C52C04B}">
      <dsp:nvSpPr>
        <dsp:cNvPr id="0" name=""/>
        <dsp:cNvSpPr/>
      </dsp:nvSpPr>
      <dsp:spPr>
        <a:xfrm>
          <a:off x="1813779"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Why do prices vary?</a:t>
          </a:r>
        </a:p>
      </dsp:txBody>
      <dsp:txXfrm>
        <a:off x="1835553" y="21774"/>
        <a:ext cx="1252008" cy="699867"/>
      </dsp:txXfrm>
    </dsp:sp>
    <dsp:sp modelId="{BFE65541-E7CE-4CF3-A296-8919DD214597}">
      <dsp:nvSpPr>
        <dsp:cNvPr id="0" name=""/>
        <dsp:cNvSpPr/>
      </dsp:nvSpPr>
      <dsp:spPr>
        <a:xfrm>
          <a:off x="3238891" y="211058"/>
          <a:ext cx="274657" cy="32129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38891" y="275318"/>
        <a:ext cx="192260" cy="192778"/>
      </dsp:txXfrm>
    </dsp:sp>
    <dsp:sp modelId="{CE306624-0860-4933-B8C9-910DE7A5514C}">
      <dsp:nvSpPr>
        <dsp:cNvPr id="0" name=""/>
        <dsp:cNvSpPr/>
      </dsp:nvSpPr>
      <dsp:spPr>
        <a:xfrm>
          <a:off x="3627558"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Analyze Features (Carat, Cut, Colo</a:t>
          </a:r>
        </a:p>
      </dsp:txBody>
      <dsp:txXfrm>
        <a:off x="3649332" y="21774"/>
        <a:ext cx="1252008" cy="699867"/>
      </dsp:txXfrm>
    </dsp:sp>
    <dsp:sp modelId="{7366A339-132F-4B53-BE03-4FCE3B7AD0B5}">
      <dsp:nvSpPr>
        <dsp:cNvPr id="0" name=""/>
        <dsp:cNvSpPr/>
      </dsp:nvSpPr>
      <dsp:spPr>
        <a:xfrm>
          <a:off x="5052670" y="211058"/>
          <a:ext cx="274657" cy="32129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52670" y="275318"/>
        <a:ext cx="192260" cy="192778"/>
      </dsp:txXfrm>
    </dsp:sp>
    <dsp:sp modelId="{0B69E1C1-2EF4-4B5C-9D7F-BFFE1B3A3642}">
      <dsp:nvSpPr>
        <dsp:cNvPr id="0" name=""/>
        <dsp:cNvSpPr/>
      </dsp:nvSpPr>
      <dsp:spPr>
        <a:xfrm>
          <a:off x="5441337"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Detect Trends &amp; Patterns</a:t>
          </a:r>
        </a:p>
      </dsp:txBody>
      <dsp:txXfrm>
        <a:off x="5463111" y="21774"/>
        <a:ext cx="1252008" cy="699867"/>
      </dsp:txXfrm>
    </dsp:sp>
    <dsp:sp modelId="{6844B06E-AFE2-47A1-8446-44C0159E2949}">
      <dsp:nvSpPr>
        <dsp:cNvPr id="0" name=""/>
        <dsp:cNvSpPr/>
      </dsp:nvSpPr>
      <dsp:spPr>
        <a:xfrm>
          <a:off x="6866449" y="211058"/>
          <a:ext cx="274657" cy="32129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66449" y="275318"/>
        <a:ext cx="192260" cy="192778"/>
      </dsp:txXfrm>
    </dsp:sp>
    <dsp:sp modelId="{61B138BC-631A-4266-AEAF-A4216DBBB890}">
      <dsp:nvSpPr>
        <dsp:cNvPr id="0" name=""/>
        <dsp:cNvSpPr/>
      </dsp:nvSpPr>
      <dsp:spPr>
        <a:xfrm>
          <a:off x="7255116"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Predict Price Drivers</a:t>
          </a:r>
        </a:p>
      </dsp:txBody>
      <dsp:txXfrm>
        <a:off x="7276890" y="21774"/>
        <a:ext cx="1252008" cy="699867"/>
      </dsp:txXfrm>
    </dsp:sp>
    <dsp:sp modelId="{2E2C5FAE-8FCB-4A7C-AD9D-B6076D5AA169}">
      <dsp:nvSpPr>
        <dsp:cNvPr id="0" name=""/>
        <dsp:cNvSpPr/>
      </dsp:nvSpPr>
      <dsp:spPr>
        <a:xfrm>
          <a:off x="8680228" y="211058"/>
          <a:ext cx="274657" cy="32129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80228" y="275318"/>
        <a:ext cx="192260" cy="192778"/>
      </dsp:txXfrm>
    </dsp:sp>
    <dsp:sp modelId="{24F011A8-A43D-44CF-BF64-A738496CB7A9}">
      <dsp:nvSpPr>
        <dsp:cNvPr id="0" name=""/>
        <dsp:cNvSpPr/>
      </dsp:nvSpPr>
      <dsp:spPr>
        <a:xfrm>
          <a:off x="9068895" y="0"/>
          <a:ext cx="1295556" cy="743415"/>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Business Insight &amp; Decision Support</a:t>
          </a:r>
        </a:p>
      </dsp:txBody>
      <dsp:txXfrm>
        <a:off x="9090669" y="21774"/>
        <a:ext cx="1252008" cy="6998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6/4/2025</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6/4/2025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5A9608-B288-5444-9C81-49B56A597B1B}" type="slidenum">
              <a:rPr lang="en-US" smtClean="0"/>
              <a:t>5</a:t>
            </a:fld>
            <a:endParaRPr lang="en-US" dirty="0"/>
          </a:p>
        </p:txBody>
      </p:sp>
    </p:spTree>
    <p:extLst>
      <p:ext uri="{BB962C8B-B14F-4D97-AF65-F5344CB8AC3E}">
        <p14:creationId xmlns:p14="http://schemas.microsoft.com/office/powerpoint/2010/main" val="201050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93FEDC-0EE9-4759-B8E0-BA081C867D8A}" type="datetime2">
              <a:rPr lang="en-US" smtClean="0"/>
              <a:t>Wednesday, June 4,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4570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669A64-2438-4BD0-8E30-357A0CC02DA0}"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5311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B36A17-7864-4499-97CC-3BED5F2F31CE}"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51637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33C41D-2411-4A74-ADA4-D1EC5D54BEF2}"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4049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29145A-9651-4D08-91BF-3BC13F3DECC1}"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1354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B1CE59-E8A8-4AB8-B02C-689D1B1346B4}" type="datetime2">
              <a:rPr lang="en-US" smtClean="0"/>
              <a:t>Wednesday, June 4, 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14353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80462F-BFE5-4448-9002-E67C01E73933}" type="datetime2">
              <a:rPr lang="en-US" smtClean="0"/>
              <a:t>Wednesday, June 4, 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29269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6B5F6-527F-4920-BF1C-BF9B9894EE2D}" type="datetime2">
              <a:rPr lang="en-US" smtClean="0"/>
              <a:t>Wednesday, June 4,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88015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829B66-D8FD-43ED-BD94-F300D51C96B7}" type="datetime2">
              <a:rPr lang="en-US" smtClean="0"/>
              <a:t>Wednesday, June 4,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8438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9008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80054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E375BD-A93E-49C5-8EAB-39927EEE0F74}" type="datetime2">
              <a:rPr lang="en-US" smtClean="0"/>
              <a:t>Wednesday, June 4,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09972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66862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0677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55785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48911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755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449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21739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172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41770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773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3FF66-9A11-44C5-A8E8-FDC194A7275F}" type="datetime2">
              <a:rPr lang="en-US" smtClean="0"/>
              <a:t>Wednesday, June 4,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860461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774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826C83-95F4-46BE-B0DD-9A222E3233E8}"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684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29A052-243C-4535-A251-B6A0E2D5EEF2}" type="datetime2">
              <a:rPr lang="en-US" smtClean="0"/>
              <a:t>Wednesday, June 4, 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973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0D4F00-08DB-4D6C-B0ED-F3A2A85355D6}" type="datetime2">
              <a:rPr lang="en-US" smtClean="0"/>
              <a:t>Wednesday, June 4, 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863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9064978-03DF-41C4-9E5F-9A3F8C90F40F}" type="datetime2">
              <a:rPr lang="en-US" smtClean="0"/>
              <a:t>Wednesday, June 4, 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9113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787D0D-79F4-4D2F-B7C1-F24F75CFB839}"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6239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ADA43-ADBB-4EDE-B2FC-4BF8D6687173}" type="datetime2">
              <a:rPr lang="en-US" smtClean="0"/>
              <a:t>Wednesday, June 4, 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0047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8251B9-DF1A-426C-992E-ED6F3955E4F3}" type="datetime2">
              <a:rPr lang="en-US" smtClean="0"/>
              <a:t>Wednesday, June 4, 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0167908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pixabay.com/p-500872/?no_redirect"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7.xml"/><Relationship Id="rId6" Type="http://schemas.openxmlformats.org/officeDocument/2006/relationships/image" Target="../media/image19.png"/><Relationship Id="rId5" Type="http://schemas.microsoft.com/office/2007/relationships/hdphoto" Target="../media/hdphoto7.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hyperlink" Target="https://www.vecteezy.com/vector-art/9305204-financial-business-statistics-with-bar-graph-and-candlestick-chart-show-stock-market-price-and-effective-earning-on-blue-backgrou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close-up of a diamond&#10;&#10;AI-generated content may be incorrect.">
            <a:extLst>
              <a:ext uri="{FF2B5EF4-FFF2-40B4-BE49-F238E27FC236}">
                <a16:creationId xmlns:a16="http://schemas.microsoft.com/office/drawing/2014/main" id="{573BE4CB-59CE-5C46-D4B3-83C049783647}"/>
              </a:ext>
            </a:extLst>
          </p:cNvPr>
          <p:cNvPicPr>
            <a:picLocks noGrp="1" noChangeAspect="1"/>
          </p:cNvPicPr>
          <p:nvPr>
            <p:ph type="pic" sz="quarter" idx="4294967295"/>
          </p:nvPr>
        </p:nvPicPr>
        <p:blipFill>
          <a:blip r:embed="rId2">
            <a:alphaModFix amt="11000"/>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b="1509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idx="4294967295"/>
          </p:nvPr>
        </p:nvSpPr>
        <p:spPr>
          <a:xfrm>
            <a:off x="1750136" y="342900"/>
            <a:ext cx="8689975" cy="6018213"/>
          </a:xfrm>
          <a:ln>
            <a:noFill/>
          </a:ln>
        </p:spPr>
        <p:txBody>
          <a:bodyPr vert="horz" lIns="91440" tIns="45720" rIns="91440" bIns="45720" rtlCol="0" anchor="b">
            <a:noAutofit/>
            <a:scene3d>
              <a:camera prst="orthographicFront"/>
              <a:lightRig rig="threePt" dir="t"/>
            </a:scene3d>
            <a:sp3d extrusionH="57150">
              <a:bevelT w="50800" h="38100" prst="riblet"/>
            </a:sp3d>
          </a:bodyPr>
          <a:lstStyle/>
          <a:p>
            <a:pPr algn="ctr"/>
            <a: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Diamond Market</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Analysis</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14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 </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6000" b="1"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Gem Value Analytics </a:t>
            </a:r>
            <a:br>
              <a:rPr lang="en-US" sz="6000" b="1"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2400" b="1"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 </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Benedict Ouma</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2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 </a:t>
            </a:r>
            <a:b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br>
            <a: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(3</a:t>
            </a:r>
            <a:r>
              <a:rPr lang="en-US" sz="6000" cap="none" spc="300" baseline="300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rd</a:t>
            </a:r>
            <a:r>
              <a:rPr lang="en-US" sz="6000" cap="none" spc="300" dirty="0">
                <a:solidFill>
                  <a:schemeClr val="bg1">
                    <a:lumMod val="85000"/>
                    <a:lumOff val="15000"/>
                  </a:schemeClr>
                </a:solidFill>
                <a:effectLst>
                  <a:outerShdw blurRad="38100" dist="38100" dir="2700000" algn="tl">
                    <a:srgbClr val="000000">
                      <a:alpha val="43137"/>
                    </a:srgbClr>
                  </a:outerShdw>
                </a:effectLst>
                <a:latin typeface="Montserrat" panose="00000500000000000000" pitchFamily="2" charset="0"/>
              </a:rPr>
              <a:t> June 2025)</a:t>
            </a:r>
          </a:p>
        </p:txBody>
      </p:sp>
      <p:cxnSp>
        <p:nvCxnSpPr>
          <p:cNvPr id="8" name="Straight Connector 7">
            <a:extLst>
              <a:ext uri="{FF2B5EF4-FFF2-40B4-BE49-F238E27FC236}">
                <a16:creationId xmlns:a16="http://schemas.microsoft.com/office/drawing/2014/main" id="{11045488-E9F0-ABD0-1B0F-FB80ACB88A73}"/>
              </a:ext>
            </a:extLst>
          </p:cNvPr>
          <p:cNvCxnSpPr>
            <a:cxnSpLocks/>
          </p:cNvCxnSpPr>
          <p:nvPr/>
        </p:nvCxnSpPr>
        <p:spPr>
          <a:xfrm>
            <a:off x="1750136" y="4215577"/>
            <a:ext cx="8686800" cy="0"/>
          </a:xfrm>
          <a:prstGeom prst="line">
            <a:avLst/>
          </a:prstGeom>
          <a:ln w="57150">
            <a:solidFill>
              <a:schemeClr val="bg1">
                <a:lumMod val="95000"/>
                <a:lumOff val="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6622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232BDC-58BE-5669-7C02-6227C42B53A9}"/>
              </a:ext>
            </a:extLst>
          </p:cNvPr>
          <p:cNvSpPr>
            <a:spLocks noGrp="1"/>
          </p:cNvSpPr>
          <p:nvPr>
            <p:ph type="sldNum" sz="quarter" idx="13"/>
          </p:nvPr>
        </p:nvSpPr>
        <p:spPr/>
        <p:txBody>
          <a:bodyPr/>
          <a:lstStyle/>
          <a:p>
            <a:fld id="{294A09A9-5501-47C1-A89A-A340965A2BE2}" type="slidenum">
              <a:rPr lang="en-US" smtClean="0"/>
              <a:pPr/>
              <a:t>10</a:t>
            </a:fld>
            <a:endParaRPr lang="en-US" dirty="0"/>
          </a:p>
        </p:txBody>
      </p:sp>
      <p:pic>
        <p:nvPicPr>
          <p:cNvPr id="8" name="Content Placeholder 7" descr="A graph of different colored bars&#10;&#10;AI-generated content may be incorrect.">
            <a:extLst>
              <a:ext uri="{FF2B5EF4-FFF2-40B4-BE49-F238E27FC236}">
                <a16:creationId xmlns:a16="http://schemas.microsoft.com/office/drawing/2014/main" id="{692DA6AC-74C6-8140-5E85-DC6BFEA5F1C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1109" y="521111"/>
            <a:ext cx="6587613" cy="5820696"/>
          </a:xfrm>
          <a:scene3d>
            <a:camera prst="orthographicFront"/>
            <a:lightRig rig="threePt" dir="t"/>
          </a:scene3d>
          <a:sp3d>
            <a:bevelT/>
          </a:sp3d>
        </p:spPr>
      </p:pic>
      <p:sp>
        <p:nvSpPr>
          <p:cNvPr id="6" name="Content Placeholder 5">
            <a:extLst>
              <a:ext uri="{FF2B5EF4-FFF2-40B4-BE49-F238E27FC236}">
                <a16:creationId xmlns:a16="http://schemas.microsoft.com/office/drawing/2014/main" id="{0CFCEC20-6916-4130-2125-08107EC4648D}"/>
              </a:ext>
            </a:extLst>
          </p:cNvPr>
          <p:cNvSpPr>
            <a:spLocks noGrp="1"/>
          </p:cNvSpPr>
          <p:nvPr>
            <p:ph idx="10"/>
          </p:nvPr>
        </p:nvSpPr>
        <p:spPr>
          <a:xfrm>
            <a:off x="7354529" y="521110"/>
            <a:ext cx="3637936" cy="5820695"/>
          </a:xfrm>
          <a:ln>
            <a:solidFill>
              <a:schemeClr val="accent1"/>
            </a:solidFill>
          </a:ln>
        </p:spPr>
        <p:txBody>
          <a:bodyPr>
            <a:noAutofit/>
          </a:bodyPr>
          <a:lstStyle/>
          <a:p>
            <a:r>
              <a:rPr lang="en-US" sz="2200" b="0" cap="none" dirty="0">
                <a:effectLst>
                  <a:outerShdw blurRad="38100" dist="38100" dir="2700000" algn="tl">
                    <a:srgbClr val="000000">
                      <a:alpha val="43137"/>
                    </a:srgbClr>
                  </a:outerShdw>
                </a:effectLst>
              </a:rPr>
              <a:t>Although clarity levels are ranked from most to least clear, the pricing trend doesn't align perfectly with this order. Notably, diamonds with lower clarity grades like SI2 display the highest average prices. This suggests that clarity is not the sole factor influencing diamond pricing - other attributes such as carat weight, cut quality, and color play a crucial role in determining overall value.</a:t>
            </a:r>
          </a:p>
        </p:txBody>
      </p:sp>
    </p:spTree>
    <p:extLst>
      <p:ext uri="{BB962C8B-B14F-4D97-AF65-F5344CB8AC3E}">
        <p14:creationId xmlns:p14="http://schemas.microsoft.com/office/powerpoint/2010/main" val="376961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38142-5573-3085-BDFE-A2B89BBF1FA4}"/>
            </a:ext>
          </a:extLst>
        </p:cNvPr>
        <p:cNvGrpSpPr/>
        <p:nvPr/>
      </p:nvGrpSpPr>
      <p:grpSpPr>
        <a:xfrm>
          <a:off x="0" y="0"/>
          <a:ext cx="0" cy="0"/>
          <a:chOff x="0" y="0"/>
          <a:chExt cx="0" cy="0"/>
        </a:xfrm>
      </p:grpSpPr>
      <p:pic>
        <p:nvPicPr>
          <p:cNvPr id="9" name="Content Placeholder 8" descr="A graph of a bar graph&#10;&#10;AI-generated content may be incorrect.">
            <a:extLst>
              <a:ext uri="{FF2B5EF4-FFF2-40B4-BE49-F238E27FC236}">
                <a16:creationId xmlns:a16="http://schemas.microsoft.com/office/drawing/2014/main" id="{AAB69A29-8DF6-8AF9-A258-D4BCD2439D8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03123" y="943897"/>
            <a:ext cx="5692876" cy="2733367"/>
          </a:xfrm>
          <a:scene3d>
            <a:camera prst="orthographicFront"/>
            <a:lightRig rig="threePt" dir="t"/>
          </a:scene3d>
          <a:sp3d>
            <a:bevelT/>
          </a:sp3d>
        </p:spPr>
      </p:pic>
      <p:sp>
        <p:nvSpPr>
          <p:cNvPr id="2" name="Slide Number Placeholder 1">
            <a:extLst>
              <a:ext uri="{FF2B5EF4-FFF2-40B4-BE49-F238E27FC236}">
                <a16:creationId xmlns:a16="http://schemas.microsoft.com/office/drawing/2014/main" id="{19D3E5AC-4F8F-01CA-DD83-C1F6EA67FC4B}"/>
              </a:ext>
            </a:extLst>
          </p:cNvPr>
          <p:cNvSpPr>
            <a:spLocks noGrp="1"/>
          </p:cNvSpPr>
          <p:nvPr>
            <p:ph type="sldNum" sz="quarter" idx="13"/>
          </p:nvPr>
        </p:nvSpPr>
        <p:spPr/>
        <p:txBody>
          <a:bodyPr/>
          <a:lstStyle/>
          <a:p>
            <a:fld id="{294A09A9-5501-47C1-A89A-A340965A2BE2}" type="slidenum">
              <a:rPr lang="en-US" smtClean="0"/>
              <a:pPr/>
              <a:t>11</a:t>
            </a:fld>
            <a:endParaRPr lang="en-US" dirty="0"/>
          </a:p>
        </p:txBody>
      </p:sp>
      <p:pic>
        <p:nvPicPr>
          <p:cNvPr id="15" name="Content Placeholder 14" descr="A graph of a bar graph&#10;&#10;AI-generated content may be incorrect.">
            <a:extLst>
              <a:ext uri="{FF2B5EF4-FFF2-40B4-BE49-F238E27FC236}">
                <a16:creationId xmlns:a16="http://schemas.microsoft.com/office/drawing/2014/main" id="{3021FE85-74D2-618A-F0F2-6D3259AF1A3A}"/>
              </a:ext>
            </a:extLst>
          </p:cNvPr>
          <p:cNvPicPr>
            <a:picLocks noGrp="1" noChangeAspect="1"/>
          </p:cNvPicPr>
          <p:nvPr>
            <p:ph idx="10"/>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3124" y="3755922"/>
            <a:ext cx="5692876" cy="2733367"/>
          </a:xfrm>
          <a:scene3d>
            <a:camera prst="orthographicFront"/>
            <a:lightRig rig="threePt" dir="t"/>
          </a:scene3d>
          <a:sp3d>
            <a:bevelT/>
          </a:sp3d>
        </p:spPr>
      </p:pic>
      <p:pic>
        <p:nvPicPr>
          <p:cNvPr id="4" name="Picture 3" descr="A graph of a graph&#10;&#10;AI-generated content may be incorrect.">
            <a:extLst>
              <a:ext uri="{FF2B5EF4-FFF2-40B4-BE49-F238E27FC236}">
                <a16:creationId xmlns:a16="http://schemas.microsoft.com/office/drawing/2014/main" id="{FF5F6190-14A4-0F47-126C-B6CFC83A199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tretch>
            <a:fillRect/>
          </a:stretch>
        </p:blipFill>
        <p:spPr>
          <a:xfrm>
            <a:off x="6201639" y="3755920"/>
            <a:ext cx="5587238" cy="2733368"/>
          </a:xfrm>
          <a:prstGeom prst="rect">
            <a:avLst/>
          </a:prstGeom>
          <a:scene3d>
            <a:camera prst="orthographicFront"/>
            <a:lightRig rig="threePt" dir="t"/>
          </a:scene3d>
          <a:sp3d>
            <a:bevelT/>
          </a:sp3d>
        </p:spPr>
      </p:pic>
      <p:pic>
        <p:nvPicPr>
          <p:cNvPr id="6" name="Picture 5" descr="A screenshot of a graph&#10;&#10;AI-generated content may be incorrect.">
            <a:extLst>
              <a:ext uri="{FF2B5EF4-FFF2-40B4-BE49-F238E27FC236}">
                <a16:creationId xmlns:a16="http://schemas.microsoft.com/office/drawing/2014/main" id="{D2DCA409-08DD-1E07-3965-DD2EBA6E0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1638" y="943897"/>
            <a:ext cx="5587238" cy="2733367"/>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5688F3A0-F026-73EC-61FC-939C9A971218}"/>
              </a:ext>
            </a:extLst>
          </p:cNvPr>
          <p:cNvSpPr txBox="1"/>
          <p:nvPr/>
        </p:nvSpPr>
        <p:spPr>
          <a:xfrm>
            <a:off x="403123" y="353961"/>
            <a:ext cx="11385753" cy="489365"/>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2590" b="1" dirty="0">
                <a:effectLst>
                  <a:outerShdw blurRad="38100" dist="38100" dir="2700000" algn="tl">
                    <a:srgbClr val="000000">
                      <a:alpha val="43137"/>
                    </a:srgbClr>
                  </a:outerShdw>
                </a:effectLst>
              </a:rPr>
              <a:t>Comparison of price, table, depth, and carat distribution with and without outliers</a:t>
            </a:r>
          </a:p>
        </p:txBody>
      </p:sp>
    </p:spTree>
    <p:extLst>
      <p:ext uri="{BB962C8B-B14F-4D97-AF65-F5344CB8AC3E}">
        <p14:creationId xmlns:p14="http://schemas.microsoft.com/office/powerpoint/2010/main" val="322625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76580-2AD8-C4C1-30CB-9530F6DE7276}"/>
              </a:ext>
            </a:extLst>
          </p:cNvPr>
          <p:cNvSpPr>
            <a:spLocks noGrp="1"/>
          </p:cNvSpPr>
          <p:nvPr>
            <p:ph type="sldNum" sz="quarter" idx="13"/>
          </p:nvPr>
        </p:nvSpPr>
        <p:spPr/>
        <p:txBody>
          <a:bodyPr/>
          <a:lstStyle/>
          <a:p>
            <a:fld id="{294A09A9-5501-47C1-A89A-A340965A2BE2}" type="slidenum">
              <a:rPr lang="en-US" smtClean="0"/>
              <a:pPr/>
              <a:t>12</a:t>
            </a:fld>
            <a:endParaRPr lang="en-US" dirty="0"/>
          </a:p>
        </p:txBody>
      </p:sp>
      <p:pic>
        <p:nvPicPr>
          <p:cNvPr id="8" name="Content Placeholder 7" descr="A graph of a graph&#10;&#10;AI-generated content may be incorrect.">
            <a:extLst>
              <a:ext uri="{FF2B5EF4-FFF2-40B4-BE49-F238E27FC236}">
                <a16:creationId xmlns:a16="http://schemas.microsoft.com/office/drawing/2014/main" id="{E015BD42-09CB-4A14-750E-F60C4092074F}"/>
              </a:ext>
            </a:extLst>
          </p:cNvPr>
          <p:cNvPicPr>
            <a:picLocks noGrp="1" noChangeAspect="1"/>
          </p:cNvPicPr>
          <p:nvPr>
            <p:ph idx="10"/>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62116" y="441205"/>
            <a:ext cx="8996516" cy="5969427"/>
          </a:xfrm>
          <a:scene3d>
            <a:camera prst="orthographicFront"/>
            <a:lightRig rig="threePt" dir="t"/>
          </a:scene3d>
          <a:sp3d>
            <a:bevelT/>
          </a:sp3d>
        </p:spPr>
      </p:pic>
      <p:sp>
        <p:nvSpPr>
          <p:cNvPr id="9" name="Rectangle 1">
            <a:extLst>
              <a:ext uri="{FF2B5EF4-FFF2-40B4-BE49-F238E27FC236}">
                <a16:creationId xmlns:a16="http://schemas.microsoft.com/office/drawing/2014/main" id="{D108CA12-CF5A-6C00-79E9-DC2892103B92}"/>
              </a:ext>
            </a:extLst>
          </p:cNvPr>
          <p:cNvSpPr>
            <a:spLocks noChangeArrowheads="1"/>
          </p:cNvSpPr>
          <p:nvPr/>
        </p:nvSpPr>
        <p:spPr bwMode="auto">
          <a:xfrm>
            <a:off x="9596913" y="491490"/>
            <a:ext cx="2054943" cy="5909310"/>
          </a:xfrm>
          <a:prstGeom prst="rect">
            <a:avLst/>
          </a:prstGeom>
          <a:noFill/>
          <a:ln w="12700">
            <a:solidFill>
              <a:schemeClr val="accent1">
                <a:lumMod val="60000"/>
                <a:lumOff val="40000"/>
              </a:schemeClr>
            </a:solidFill>
            <a:miter lim="800000"/>
            <a:headEnd/>
            <a:tailEnd/>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sp3d extrusionH="57150">
              <a:bevelT w="38100" h="38100"/>
            </a:sp3d>
          </a:bodyPr>
          <a:lstStyle/>
          <a:p>
            <a:pPr lvl="0" defTabSz="914400" eaLnBrk="0" fontAlgn="base" hangingPunct="0">
              <a:spcBef>
                <a:spcPct val="0"/>
              </a:spcBef>
              <a:spcAft>
                <a:spcPct val="0"/>
              </a:spcAft>
            </a:pPr>
            <a:r>
              <a:rPr lang="en-US" sz="1400" dirty="0"/>
              <a:t>The side-by-side distribution plots of </a:t>
            </a:r>
            <a:r>
              <a:rPr lang="en-US" sz="1400" b="1" dirty="0"/>
              <a:t>carat</a:t>
            </a:r>
            <a:r>
              <a:rPr lang="en-US" sz="1400" dirty="0"/>
              <a:t> and </a:t>
            </a:r>
            <a:r>
              <a:rPr lang="en-US" sz="1400" b="1" dirty="0"/>
              <a:t>price</a:t>
            </a:r>
            <a:r>
              <a:rPr lang="en-US" sz="1400" dirty="0"/>
              <a:t> reveal that both variables are </a:t>
            </a:r>
            <a:r>
              <a:rPr lang="en-US" sz="1400" b="1" dirty="0"/>
              <a:t>positively skewed</a:t>
            </a:r>
            <a:r>
              <a:rPr lang="en-US" sz="1400" dirty="0"/>
              <a:t>. Most diamonds are small in size and relatively affordable, clustering towards the lower end of both distributions. The </a:t>
            </a:r>
            <a:r>
              <a:rPr lang="en-US" sz="1400" b="1" dirty="0"/>
              <a:t>long right tails</a:t>
            </a:r>
            <a:r>
              <a:rPr lang="en-US" sz="1400" dirty="0"/>
              <a:t> in both plots indicate that </a:t>
            </a:r>
            <a:r>
              <a:rPr lang="en-US" sz="1400" b="1" dirty="0"/>
              <a:t>high-carat and high-priced diamonds are rare outliers</a:t>
            </a:r>
            <a:r>
              <a:rPr lang="en-US" sz="1400" dirty="0"/>
              <a:t> in the dataset. This skewness suggests that the data is </a:t>
            </a:r>
            <a:r>
              <a:rPr lang="en-US" sz="1400" b="1" dirty="0"/>
              <a:t>not normally distributed</a:t>
            </a:r>
            <a:r>
              <a:rPr lang="en-US" sz="1400" dirty="0"/>
              <a:t>, which is important when selecting appropriate statistical or machine learning models, as it may require </a:t>
            </a:r>
            <a:r>
              <a:rPr lang="en-US" sz="1400" b="1" dirty="0"/>
              <a:t>log transformations or robust modeling techniques</a:t>
            </a:r>
            <a:r>
              <a:rPr lang="en-US" sz="1400" dirty="0"/>
              <a:t> to handle the imbalance effectively.</a:t>
            </a:r>
            <a:endParaRPr kumimoji="0" lang="en-US" altLang="en-US" sz="14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58215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8D247-2C7D-1DC0-87DE-679FF2F4B8D3}"/>
              </a:ext>
            </a:extLst>
          </p:cNvPr>
          <p:cNvSpPr>
            <a:spLocks noGrp="1"/>
          </p:cNvSpPr>
          <p:nvPr>
            <p:ph type="title"/>
          </p:nvPr>
        </p:nvSpPr>
        <p:spPr>
          <a:xfrm>
            <a:off x="913775" y="304800"/>
            <a:ext cx="10364451" cy="875072"/>
          </a:xfrm>
        </p:spPr>
        <p:txBody>
          <a:bodyPr>
            <a:normAutofit fontScale="90000"/>
          </a:bodyPr>
          <a:lstStyle/>
          <a:p>
            <a:r>
              <a:rPr lang="en-US" sz="6600" spc="300" dirty="0">
                <a:effectLst>
                  <a:outerShdw blurRad="38100" dist="38100" dir="2700000" algn="tl">
                    <a:srgbClr val="000000">
                      <a:alpha val="43137"/>
                    </a:srgbClr>
                  </a:outerShdw>
                </a:effectLst>
              </a:rPr>
              <a:t>METHODOLOGY</a:t>
            </a:r>
          </a:p>
        </p:txBody>
      </p:sp>
      <p:sp>
        <p:nvSpPr>
          <p:cNvPr id="2" name="Slide Number Placeholder 1">
            <a:extLst>
              <a:ext uri="{FF2B5EF4-FFF2-40B4-BE49-F238E27FC236}">
                <a16:creationId xmlns:a16="http://schemas.microsoft.com/office/drawing/2014/main" id="{2651400D-A5B1-7DF5-73CA-6C020EFD7A83}"/>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4" name="Content Placeholder 3">
            <a:extLst>
              <a:ext uri="{FF2B5EF4-FFF2-40B4-BE49-F238E27FC236}">
                <a16:creationId xmlns:a16="http://schemas.microsoft.com/office/drawing/2014/main" id="{C73B195E-449B-6D1C-97A2-99C5CAFA46FF}"/>
              </a:ext>
            </a:extLst>
          </p:cNvPr>
          <p:cNvSpPr>
            <a:spLocks noGrp="1"/>
          </p:cNvSpPr>
          <p:nvPr>
            <p:ph idx="4294967295"/>
          </p:nvPr>
        </p:nvSpPr>
        <p:spPr>
          <a:xfrm>
            <a:off x="913774" y="1825625"/>
            <a:ext cx="10364452" cy="4651375"/>
          </a:xfrm>
        </p:spPr>
        <p:txBody>
          <a:bodyPr>
            <a:noAutofit/>
          </a:bodyPr>
          <a:lstStyle/>
          <a:p>
            <a:pPr marL="0" indent="0" algn="just">
              <a:buNone/>
            </a:pPr>
            <a:r>
              <a:rPr lang="en-US" sz="2800" cap="none" dirty="0"/>
              <a:t>The diamonds dataset was sourced from the seaborn library. Initial data cleaning involved removing duplicates and confirming absence of missing values. Univariate and bivariate analyses were conducted to explore the distribution of variables such as carat, cut, and price. Boxplots, histograms, and correlation matrices were utilized to reveal the relationships between the physical characteristics of diamonds and their prices. These insights laid the groundwork for future statistical modeling and hypothesis testing.</a:t>
            </a:r>
          </a:p>
        </p:txBody>
      </p:sp>
      <p:cxnSp>
        <p:nvCxnSpPr>
          <p:cNvPr id="7" name="Straight Connector 6">
            <a:extLst>
              <a:ext uri="{FF2B5EF4-FFF2-40B4-BE49-F238E27FC236}">
                <a16:creationId xmlns:a16="http://schemas.microsoft.com/office/drawing/2014/main" id="{F91BD84E-1CEB-2294-1F27-16D4669C65C2}"/>
              </a:ext>
            </a:extLst>
          </p:cNvPr>
          <p:cNvCxnSpPr/>
          <p:nvPr/>
        </p:nvCxnSpPr>
        <p:spPr>
          <a:xfrm>
            <a:off x="2202426" y="1425677"/>
            <a:ext cx="78363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41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8E6FE9-B18C-ADD8-9468-03F6B14B4798}"/>
              </a:ext>
            </a:extLst>
          </p:cNvPr>
          <p:cNvSpPr>
            <a:spLocks noGrp="1"/>
          </p:cNvSpPr>
          <p:nvPr>
            <p:ph type="title"/>
          </p:nvPr>
        </p:nvSpPr>
        <p:spPr>
          <a:xfrm>
            <a:off x="913775" y="87578"/>
            <a:ext cx="10364451" cy="1596177"/>
          </a:xfrm>
        </p:spPr>
        <p:txBody>
          <a:bodyPr>
            <a:noAutofit/>
          </a:bodyPr>
          <a:lstStyle/>
          <a:p>
            <a:r>
              <a:rPr lang="en-US" sz="5900" spc="300" dirty="0">
                <a:effectLst>
                  <a:outerShdw blurRad="38100" dist="38100" dir="2700000" algn="tl">
                    <a:srgbClr val="000000">
                      <a:alpha val="43137"/>
                    </a:srgbClr>
                  </a:outerShdw>
                </a:effectLst>
              </a:rPr>
              <a:t>Results &amp; Insights</a:t>
            </a:r>
          </a:p>
        </p:txBody>
      </p:sp>
      <p:sp>
        <p:nvSpPr>
          <p:cNvPr id="8" name="Text Placeholder 7">
            <a:extLst>
              <a:ext uri="{FF2B5EF4-FFF2-40B4-BE49-F238E27FC236}">
                <a16:creationId xmlns:a16="http://schemas.microsoft.com/office/drawing/2014/main" id="{44BB7450-59F1-1521-F094-E5AF8BFA3089}"/>
              </a:ext>
            </a:extLst>
          </p:cNvPr>
          <p:cNvSpPr>
            <a:spLocks noGrp="1"/>
          </p:cNvSpPr>
          <p:nvPr>
            <p:ph type="body" idx="1"/>
          </p:nvPr>
        </p:nvSpPr>
        <p:spPr>
          <a:xfrm>
            <a:off x="1146328" y="1592829"/>
            <a:ext cx="4873474" cy="610180"/>
          </a:xfrm>
        </p:spPr>
        <p:txBody>
          <a:bodyPr/>
          <a:lstStyle/>
          <a:p>
            <a:r>
              <a:rPr lang="en-US" sz="2800" cap="none" dirty="0"/>
              <a:t>KEY FINDINGS:</a:t>
            </a:r>
          </a:p>
        </p:txBody>
      </p:sp>
      <p:sp>
        <p:nvSpPr>
          <p:cNvPr id="10" name="Content Placeholder 9">
            <a:extLst>
              <a:ext uri="{FF2B5EF4-FFF2-40B4-BE49-F238E27FC236}">
                <a16:creationId xmlns:a16="http://schemas.microsoft.com/office/drawing/2014/main" id="{DC3626A5-2651-3E15-C192-C2AFBF2F84E9}"/>
              </a:ext>
            </a:extLst>
          </p:cNvPr>
          <p:cNvSpPr>
            <a:spLocks noGrp="1"/>
          </p:cNvSpPr>
          <p:nvPr>
            <p:ph sz="quarter" idx="13"/>
          </p:nvPr>
        </p:nvSpPr>
        <p:spPr>
          <a:xfrm>
            <a:off x="1145702" y="2203007"/>
            <a:ext cx="5250095" cy="3991316"/>
          </a:xfrm>
        </p:spPr>
        <p:txBody>
          <a:bodyPr>
            <a:noAutofit/>
          </a:bodyPr>
          <a:lstStyle/>
          <a:p>
            <a:pPr>
              <a:lnSpc>
                <a:spcPct val="100000"/>
              </a:lnSpc>
              <a:spcBef>
                <a:spcPts val="0"/>
              </a:spcBef>
            </a:pPr>
            <a:r>
              <a:rPr lang="en-US" sz="1500" cap="none" dirty="0"/>
              <a:t>The most strongly correlated factors with diamond price are:</a:t>
            </a:r>
          </a:p>
          <a:p>
            <a:pPr lvl="1">
              <a:lnSpc>
                <a:spcPct val="100000"/>
              </a:lnSpc>
              <a:spcBef>
                <a:spcPts val="0"/>
              </a:spcBef>
            </a:pPr>
            <a:r>
              <a:rPr lang="en-US" sz="1200" cap="none" dirty="0"/>
              <a:t>Carat weight</a:t>
            </a:r>
          </a:p>
          <a:p>
            <a:pPr lvl="1">
              <a:lnSpc>
                <a:spcPct val="100000"/>
              </a:lnSpc>
              <a:spcBef>
                <a:spcPts val="0"/>
              </a:spcBef>
            </a:pPr>
            <a:r>
              <a:rPr lang="en-US" sz="1200" cap="none" dirty="0"/>
              <a:t>Physical dimensions (x, y, z)</a:t>
            </a:r>
          </a:p>
          <a:p>
            <a:pPr>
              <a:lnSpc>
                <a:spcPct val="100000"/>
              </a:lnSpc>
              <a:spcBef>
                <a:spcPts val="0"/>
              </a:spcBef>
            </a:pPr>
            <a:r>
              <a:rPr lang="en-US" sz="1500" cap="none" dirty="0"/>
              <a:t>This shows that size and weight are major determinants of price.</a:t>
            </a:r>
          </a:p>
          <a:p>
            <a:pPr>
              <a:lnSpc>
                <a:spcPct val="100000"/>
              </a:lnSpc>
              <a:spcBef>
                <a:spcPts val="0"/>
              </a:spcBef>
            </a:pPr>
            <a:r>
              <a:rPr lang="en-US" sz="1500" cap="none" dirty="0"/>
              <a:t>Depth and table have weak or no significant correlation with price.</a:t>
            </a:r>
          </a:p>
          <a:p>
            <a:pPr>
              <a:lnSpc>
                <a:spcPct val="100000"/>
              </a:lnSpc>
              <a:spcBef>
                <a:spcPts val="0"/>
              </a:spcBef>
            </a:pPr>
            <a:r>
              <a:rPr lang="en-US" sz="1500" cap="none" dirty="0"/>
              <a:t>Cut quality alone does not strongly influence price.</a:t>
            </a:r>
          </a:p>
          <a:p>
            <a:pPr>
              <a:lnSpc>
                <a:spcPct val="100000"/>
              </a:lnSpc>
              <a:spcBef>
                <a:spcPts val="0"/>
              </a:spcBef>
            </a:pPr>
            <a:r>
              <a:rPr lang="en-US" sz="1500" cap="none" dirty="0"/>
              <a:t>Clarity and color also have a significant impact on diamond value.</a:t>
            </a:r>
          </a:p>
          <a:p>
            <a:pPr>
              <a:lnSpc>
                <a:spcPct val="100000"/>
              </a:lnSpc>
              <a:spcBef>
                <a:spcPts val="0"/>
              </a:spcBef>
            </a:pPr>
            <a:r>
              <a:rPr lang="en-US" sz="1500" cap="none" dirty="0"/>
              <a:t>Diamonds with smaller carat weight are more commonly available.</a:t>
            </a:r>
          </a:p>
          <a:p>
            <a:pPr>
              <a:lnSpc>
                <a:spcPct val="100000"/>
              </a:lnSpc>
              <a:spcBef>
                <a:spcPts val="0"/>
              </a:spcBef>
            </a:pPr>
            <a:r>
              <a:rPr lang="en-US" sz="1500" cap="none" dirty="0"/>
              <a:t>The most common diamond prices are around those with lesser price</a:t>
            </a:r>
          </a:p>
          <a:p>
            <a:pPr>
              <a:lnSpc>
                <a:spcPct val="100000"/>
              </a:lnSpc>
              <a:spcBef>
                <a:spcPts val="0"/>
              </a:spcBef>
            </a:pPr>
            <a:r>
              <a:rPr lang="en-US" sz="1500" cap="none" dirty="0"/>
              <a:t>Diamonds with high carat  are very expensive and less frequent in the dataset whereas those with less carat are the most available ones</a:t>
            </a:r>
          </a:p>
        </p:txBody>
      </p:sp>
      <p:sp>
        <p:nvSpPr>
          <p:cNvPr id="9" name="Text Placeholder 8">
            <a:extLst>
              <a:ext uri="{FF2B5EF4-FFF2-40B4-BE49-F238E27FC236}">
                <a16:creationId xmlns:a16="http://schemas.microsoft.com/office/drawing/2014/main" id="{FC7C6A7C-D8A1-E996-E56C-36B927D60D6C}"/>
              </a:ext>
            </a:extLst>
          </p:cNvPr>
          <p:cNvSpPr>
            <a:spLocks noGrp="1"/>
          </p:cNvSpPr>
          <p:nvPr>
            <p:ph type="body" sz="quarter" idx="3"/>
          </p:nvPr>
        </p:nvSpPr>
        <p:spPr>
          <a:xfrm>
            <a:off x="6396423" y="1592829"/>
            <a:ext cx="4881804" cy="610178"/>
          </a:xfrm>
        </p:spPr>
        <p:txBody>
          <a:bodyPr/>
          <a:lstStyle/>
          <a:p>
            <a:r>
              <a:rPr lang="en-US" sz="2800" cap="none" dirty="0"/>
              <a:t>KEY INSIGHTS:</a:t>
            </a:r>
          </a:p>
        </p:txBody>
      </p:sp>
      <p:sp>
        <p:nvSpPr>
          <p:cNvPr id="11" name="Content Placeholder 10">
            <a:extLst>
              <a:ext uri="{FF2B5EF4-FFF2-40B4-BE49-F238E27FC236}">
                <a16:creationId xmlns:a16="http://schemas.microsoft.com/office/drawing/2014/main" id="{1E09FB55-034A-9BD2-8A7B-012A3033579F}"/>
              </a:ext>
            </a:extLst>
          </p:cNvPr>
          <p:cNvSpPr>
            <a:spLocks noGrp="1"/>
          </p:cNvSpPr>
          <p:nvPr>
            <p:ph sz="quarter" idx="14"/>
          </p:nvPr>
        </p:nvSpPr>
        <p:spPr>
          <a:xfrm>
            <a:off x="6395796" y="2203007"/>
            <a:ext cx="4881803" cy="3991316"/>
          </a:xfrm>
        </p:spPr>
        <p:txBody>
          <a:bodyPr>
            <a:noAutofit/>
          </a:bodyPr>
          <a:lstStyle/>
          <a:p>
            <a:pPr>
              <a:lnSpc>
                <a:spcPct val="100000"/>
              </a:lnSpc>
            </a:pPr>
            <a:r>
              <a:rPr lang="en-US" sz="1550" cap="none" dirty="0"/>
              <a:t>Physical size, that is carat and dimensions, are the main drivers of price, not just cut or color.</a:t>
            </a:r>
          </a:p>
          <a:p>
            <a:pPr>
              <a:lnSpc>
                <a:spcPct val="100000"/>
              </a:lnSpc>
            </a:pPr>
            <a:r>
              <a:rPr lang="en-US" sz="1550" cap="none" dirty="0"/>
              <a:t>Most diamonds have a carat range between 0.2 to 1.0, making them the most common size.</a:t>
            </a:r>
          </a:p>
          <a:p>
            <a:pPr>
              <a:lnSpc>
                <a:spcPct val="100000"/>
              </a:lnSpc>
            </a:pPr>
            <a:r>
              <a:rPr lang="en-US" sz="1550" cap="none" dirty="0"/>
              <a:t>The most frequent price for diamonds is around 2,500 USD.</a:t>
            </a:r>
          </a:p>
          <a:p>
            <a:pPr>
              <a:lnSpc>
                <a:spcPct val="100000"/>
              </a:lnSpc>
            </a:pPr>
            <a:r>
              <a:rPr lang="en-US" sz="1550" cap="none" dirty="0"/>
              <a:t>There is a strong positive relationship between carat size and price - bigger diamonds cost more.</a:t>
            </a:r>
          </a:p>
          <a:p>
            <a:pPr>
              <a:lnSpc>
                <a:spcPct val="100000"/>
              </a:lnSpc>
            </a:pPr>
            <a:r>
              <a:rPr lang="en-US" sz="1550" cap="none" dirty="0"/>
              <a:t>Physical dimensions (x, y, z) also show a strong correlation with price.</a:t>
            </a:r>
          </a:p>
          <a:p>
            <a:pPr>
              <a:lnSpc>
                <a:spcPct val="100000"/>
              </a:lnSpc>
            </a:pPr>
            <a:r>
              <a:rPr lang="en-US" sz="1550" cap="none" dirty="0"/>
              <a:t>Features like depth and table have little or no effect on price.</a:t>
            </a:r>
          </a:p>
        </p:txBody>
      </p:sp>
      <p:sp>
        <p:nvSpPr>
          <p:cNvPr id="3" name="Slide Number Placeholder 2">
            <a:extLst>
              <a:ext uri="{FF2B5EF4-FFF2-40B4-BE49-F238E27FC236}">
                <a16:creationId xmlns:a16="http://schemas.microsoft.com/office/drawing/2014/main" id="{42CA788F-A96A-BC1E-FBB1-D5901D496DBA}"/>
              </a:ext>
            </a:extLst>
          </p:cNvPr>
          <p:cNvSpPr>
            <a:spLocks noGrp="1"/>
          </p:cNvSpPr>
          <p:nvPr>
            <p:ph type="sldNum" sz="quarter" idx="12"/>
          </p:nvPr>
        </p:nvSpPr>
        <p:spPr>
          <a:xfrm>
            <a:off x="10514011" y="5352336"/>
            <a:ext cx="764215" cy="365125"/>
          </a:xfrm>
        </p:spPr>
        <p:txBody>
          <a:bodyPr/>
          <a:lstStyle/>
          <a:p>
            <a:fld id="{294A09A9-5501-47C1-A89A-A340965A2BE2}" type="slidenum">
              <a:rPr lang="en-US" smtClean="0"/>
              <a:pPr/>
              <a:t>14</a:t>
            </a:fld>
            <a:endParaRPr lang="en-US" dirty="0"/>
          </a:p>
        </p:txBody>
      </p:sp>
      <p:cxnSp>
        <p:nvCxnSpPr>
          <p:cNvPr id="12" name="Straight Connector 11">
            <a:extLst>
              <a:ext uri="{FF2B5EF4-FFF2-40B4-BE49-F238E27FC236}">
                <a16:creationId xmlns:a16="http://schemas.microsoft.com/office/drawing/2014/main" id="{61B3A87E-78FB-EC73-B8C6-7E1A811B623C}"/>
              </a:ext>
            </a:extLst>
          </p:cNvPr>
          <p:cNvCxnSpPr/>
          <p:nvPr/>
        </p:nvCxnSpPr>
        <p:spPr>
          <a:xfrm>
            <a:off x="2177845" y="1366690"/>
            <a:ext cx="78363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1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3B2C8-0391-7FB7-A885-B537FAF651A2}"/>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A3186888-BF54-D56E-E494-CF37F0DC2779}"/>
              </a:ext>
            </a:extLst>
          </p:cNvPr>
          <p:cNvSpPr>
            <a:spLocks noGrp="1"/>
          </p:cNvSpPr>
          <p:nvPr>
            <p:ph type="title"/>
          </p:nvPr>
        </p:nvSpPr>
        <p:spPr>
          <a:xfrm>
            <a:off x="913775" y="78658"/>
            <a:ext cx="10364451" cy="1111042"/>
          </a:xfrm>
        </p:spPr>
        <p:txBody>
          <a:bodyPr>
            <a:noAutofit/>
          </a:bodyPr>
          <a:lstStyle/>
          <a:p>
            <a:r>
              <a:rPr lang="en-US" sz="5900" spc="300" dirty="0">
                <a:effectLst>
                  <a:outerShdw blurRad="38100" dist="38100" dir="2700000" algn="tl">
                    <a:srgbClr val="000000">
                      <a:alpha val="43137"/>
                    </a:srgbClr>
                  </a:outerShdw>
                </a:effectLst>
              </a:rPr>
              <a:t>Recommendations</a:t>
            </a:r>
          </a:p>
        </p:txBody>
      </p:sp>
      <p:sp>
        <p:nvSpPr>
          <p:cNvPr id="15" name="Text Placeholder 14">
            <a:extLst>
              <a:ext uri="{FF2B5EF4-FFF2-40B4-BE49-F238E27FC236}">
                <a16:creationId xmlns:a16="http://schemas.microsoft.com/office/drawing/2014/main" id="{50E3D885-296B-9E1E-7D67-8D4EC9630E9D}"/>
              </a:ext>
            </a:extLst>
          </p:cNvPr>
          <p:cNvSpPr>
            <a:spLocks noGrp="1"/>
          </p:cNvSpPr>
          <p:nvPr>
            <p:ph type="body" idx="1"/>
          </p:nvPr>
        </p:nvSpPr>
        <p:spPr>
          <a:xfrm>
            <a:off x="913148" y="1073165"/>
            <a:ext cx="5106654" cy="679994"/>
          </a:xfrm>
        </p:spPr>
        <p:txBody>
          <a:bodyPr/>
          <a:lstStyle/>
          <a:p>
            <a:r>
              <a:rPr lang="en-US" dirty="0"/>
              <a:t>The stakeholders:</a:t>
            </a:r>
          </a:p>
        </p:txBody>
      </p:sp>
      <p:sp>
        <p:nvSpPr>
          <p:cNvPr id="13" name="Content Placeholder 12">
            <a:extLst>
              <a:ext uri="{FF2B5EF4-FFF2-40B4-BE49-F238E27FC236}">
                <a16:creationId xmlns:a16="http://schemas.microsoft.com/office/drawing/2014/main" id="{F08DE4ED-F1D6-BD54-EFA2-4FA0BA1D8772}"/>
              </a:ext>
            </a:extLst>
          </p:cNvPr>
          <p:cNvSpPr>
            <a:spLocks noGrp="1"/>
          </p:cNvSpPr>
          <p:nvPr>
            <p:ph sz="quarter" idx="13"/>
          </p:nvPr>
        </p:nvSpPr>
        <p:spPr>
          <a:xfrm>
            <a:off x="913774" y="1753159"/>
            <a:ext cx="5106027" cy="4549318"/>
          </a:xfrm>
        </p:spPr>
        <p:txBody>
          <a:bodyPr>
            <a:noAutofit/>
          </a:bodyPr>
          <a:lstStyle/>
          <a:p>
            <a:pPr lvl="0">
              <a:lnSpc>
                <a:spcPct val="100000"/>
              </a:lnSpc>
            </a:pPr>
            <a:r>
              <a:rPr lang="en-US" sz="1600" cap="none" dirty="0"/>
              <a:t>Optimization of pricing strategy should revolve around carat and clarity.</a:t>
            </a:r>
          </a:p>
          <a:p>
            <a:pPr lvl="0">
              <a:lnSpc>
                <a:spcPct val="100000"/>
              </a:lnSpc>
            </a:pPr>
            <a:r>
              <a:rPr lang="en-US" sz="1600" cap="none" dirty="0"/>
              <a:t>Should find it more efficient to use size-based segmentation when marketing diamonds.</a:t>
            </a:r>
          </a:p>
          <a:p>
            <a:pPr lvl="0">
              <a:lnSpc>
                <a:spcPct val="100000"/>
              </a:lnSpc>
            </a:pPr>
            <a:r>
              <a:rPr lang="en-US" sz="1600" cap="none" dirty="0"/>
              <a:t>Prioritize carat size in pricing and marketing. Carat and size are the strongest predictors of price - focus on these when setting prices and advertising diamonds2.</a:t>
            </a:r>
          </a:p>
          <a:p>
            <a:pPr lvl="0">
              <a:lnSpc>
                <a:spcPct val="100000"/>
              </a:lnSpc>
            </a:pPr>
            <a:r>
              <a:rPr lang="en-US" sz="1600" cap="none" dirty="0"/>
              <a:t>Stock more diamonds in the 0.2 – 1.0 carat range. This range is most common and affordable (2,500 USD), so increasing inventory here will likely meet higher customer demand.</a:t>
            </a:r>
          </a:p>
          <a:p>
            <a:pPr lvl="0">
              <a:lnSpc>
                <a:spcPct val="100000"/>
              </a:lnSpc>
            </a:pPr>
            <a:r>
              <a:rPr lang="en-US" sz="1600" cap="none" dirty="0"/>
              <a:t>Should not overemphasize cut alone since cut does not significantly affect price on its own, focus instead on clarity, color, and carat when determining value.</a:t>
            </a:r>
          </a:p>
        </p:txBody>
      </p:sp>
      <p:sp>
        <p:nvSpPr>
          <p:cNvPr id="16" name="Text Placeholder 15">
            <a:extLst>
              <a:ext uri="{FF2B5EF4-FFF2-40B4-BE49-F238E27FC236}">
                <a16:creationId xmlns:a16="http://schemas.microsoft.com/office/drawing/2014/main" id="{C439D1B4-6241-DEBF-9028-E26486F90CB4}"/>
              </a:ext>
            </a:extLst>
          </p:cNvPr>
          <p:cNvSpPr>
            <a:spLocks noGrp="1"/>
          </p:cNvSpPr>
          <p:nvPr>
            <p:ph type="body" sz="quarter" idx="3"/>
          </p:nvPr>
        </p:nvSpPr>
        <p:spPr>
          <a:xfrm>
            <a:off x="6171573" y="1073165"/>
            <a:ext cx="5106654" cy="679994"/>
          </a:xfrm>
        </p:spPr>
        <p:txBody>
          <a:bodyPr/>
          <a:lstStyle/>
          <a:p>
            <a:r>
              <a:rPr lang="en-US" dirty="0"/>
              <a:t>ACTIONABLE INSIGHTS:</a:t>
            </a:r>
          </a:p>
        </p:txBody>
      </p:sp>
      <p:sp>
        <p:nvSpPr>
          <p:cNvPr id="17" name="Content Placeholder 16">
            <a:extLst>
              <a:ext uri="{FF2B5EF4-FFF2-40B4-BE49-F238E27FC236}">
                <a16:creationId xmlns:a16="http://schemas.microsoft.com/office/drawing/2014/main" id="{00284EF7-A7E8-4677-3196-6C1765683EFB}"/>
              </a:ext>
            </a:extLst>
          </p:cNvPr>
          <p:cNvSpPr>
            <a:spLocks noGrp="1"/>
          </p:cNvSpPr>
          <p:nvPr>
            <p:ph sz="quarter" idx="14"/>
          </p:nvPr>
        </p:nvSpPr>
        <p:spPr>
          <a:xfrm>
            <a:off x="6172200" y="1753159"/>
            <a:ext cx="5105401" cy="4549318"/>
          </a:xfrm>
        </p:spPr>
        <p:txBody>
          <a:bodyPr>
            <a:normAutofit fontScale="85000" lnSpcReduction="20000"/>
          </a:bodyPr>
          <a:lstStyle/>
          <a:p>
            <a:r>
              <a:rPr lang="en-US" cap="none" dirty="0"/>
              <a:t>Carat weight is the strongest driver of price. Focus on promoting diamonds by their carat size to align with pricing expectations.</a:t>
            </a:r>
          </a:p>
          <a:p>
            <a:r>
              <a:rPr lang="en-US" cap="none" dirty="0"/>
              <a:t>Diamonds in the 0.2 – 1.0 carat range dominate the market. Prioritize stocking and targeting marketing for this most in-demand segment.</a:t>
            </a:r>
          </a:p>
          <a:p>
            <a:r>
              <a:rPr lang="en-US" cap="none" dirty="0"/>
              <a:t>Most diamonds are priced around $2,500 USD. Price new inventory competitively within this range to attract more buyers.</a:t>
            </a:r>
          </a:p>
          <a:p>
            <a:r>
              <a:rPr lang="en-US" cap="none" dirty="0"/>
              <a:t>Depth and table have minimal impact on price. Don’t overemphasize these in marketing or valuation - they are not key value indicators.</a:t>
            </a:r>
          </a:p>
          <a:p>
            <a:r>
              <a:rPr lang="en-US" cap="none" dirty="0"/>
              <a:t>Clarity and color significantly influence value. Use high clarity and color grades to justify premium pricing.</a:t>
            </a:r>
          </a:p>
        </p:txBody>
      </p:sp>
      <p:cxnSp>
        <p:nvCxnSpPr>
          <p:cNvPr id="14" name="Straight Connector 13">
            <a:extLst>
              <a:ext uri="{FF2B5EF4-FFF2-40B4-BE49-F238E27FC236}">
                <a16:creationId xmlns:a16="http://schemas.microsoft.com/office/drawing/2014/main" id="{8FB50ECF-BBC6-C506-6AB9-5F4B0DF65C72}"/>
              </a:ext>
            </a:extLst>
          </p:cNvPr>
          <p:cNvCxnSpPr/>
          <p:nvPr/>
        </p:nvCxnSpPr>
        <p:spPr>
          <a:xfrm>
            <a:off x="2202426" y="1111046"/>
            <a:ext cx="78363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30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EEFE-3603-56A9-02FC-A2488A187851}"/>
              </a:ext>
            </a:extLst>
          </p:cNvPr>
          <p:cNvSpPr>
            <a:spLocks noGrp="1"/>
          </p:cNvSpPr>
          <p:nvPr>
            <p:ph type="ctrTitle"/>
          </p:nvPr>
        </p:nvSpPr>
        <p:spPr>
          <a:xfrm>
            <a:off x="1751012" y="117986"/>
            <a:ext cx="8689976" cy="857861"/>
          </a:xfrm>
        </p:spPr>
        <p:txBody>
          <a:bodyPr>
            <a:normAutofit fontScale="90000"/>
          </a:bodyPr>
          <a:lstStyle/>
          <a:p>
            <a:r>
              <a:rPr lang="en-US" sz="5900" spc="300"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AE3DA292-2DDD-FBBA-7845-3B181E43362F}"/>
              </a:ext>
            </a:extLst>
          </p:cNvPr>
          <p:cNvSpPr>
            <a:spLocks noGrp="1"/>
          </p:cNvSpPr>
          <p:nvPr>
            <p:ph type="subTitle" idx="1"/>
          </p:nvPr>
        </p:nvSpPr>
        <p:spPr>
          <a:xfrm>
            <a:off x="1091381" y="1219201"/>
            <a:ext cx="9989574" cy="5520809"/>
          </a:xfrm>
        </p:spPr>
        <p:txBody>
          <a:bodyPr>
            <a:noAutofit/>
          </a:bodyPr>
          <a:lstStyle/>
          <a:p>
            <a:pPr algn="just">
              <a:lnSpc>
                <a:spcPct val="100000"/>
              </a:lnSpc>
            </a:pPr>
            <a:r>
              <a:rPr lang="en-US" sz="1400" cap="none" dirty="0">
                <a:solidFill>
                  <a:schemeClr val="tx1"/>
                </a:solidFill>
              </a:rPr>
              <a:t>PROBLEM RECAP:</a:t>
            </a:r>
          </a:p>
          <a:p>
            <a:pPr marL="342900" indent="-342900" algn="just">
              <a:lnSpc>
                <a:spcPct val="100000"/>
              </a:lnSpc>
              <a:buFont typeface="Arial" panose="020B0604020202020204" pitchFamily="34" charset="0"/>
              <a:buChar char="•"/>
            </a:pPr>
            <a:r>
              <a:rPr lang="en-US" sz="1400" cap="none" dirty="0">
                <a:solidFill>
                  <a:schemeClr val="tx1"/>
                </a:solidFill>
              </a:rPr>
              <a:t>The objective was to identify the key factors influencing diamond prices to enable smarter pricing, inventory management, and marketing strategies. This was achieved through exploratory data analysis (EDA) on the seaborn diamonds' dataset.</a:t>
            </a:r>
          </a:p>
          <a:p>
            <a:pPr algn="just">
              <a:lnSpc>
                <a:spcPct val="100000"/>
              </a:lnSpc>
            </a:pPr>
            <a:r>
              <a:rPr lang="en-US" sz="1400" cap="none" dirty="0">
                <a:solidFill>
                  <a:schemeClr val="tx1"/>
                </a:solidFill>
              </a:rPr>
              <a:t>APPROACH TAKEN:</a:t>
            </a:r>
          </a:p>
          <a:p>
            <a:pPr marL="342900" indent="-342900" algn="just">
              <a:lnSpc>
                <a:spcPct val="100000"/>
              </a:lnSpc>
              <a:buFont typeface="Arial" panose="020B0604020202020204" pitchFamily="34" charset="0"/>
              <a:buChar char="•"/>
            </a:pPr>
            <a:r>
              <a:rPr lang="en-US" sz="1400" cap="none" dirty="0">
                <a:solidFill>
                  <a:schemeClr val="tx1"/>
                </a:solidFill>
              </a:rPr>
              <a:t>Analyzed over 50,000 diamonds using python and seaborn.</a:t>
            </a:r>
          </a:p>
          <a:p>
            <a:pPr marL="342900" indent="-342900" algn="just">
              <a:lnSpc>
                <a:spcPct val="100000"/>
              </a:lnSpc>
              <a:buFont typeface="Arial" panose="020B0604020202020204" pitchFamily="34" charset="0"/>
              <a:buChar char="•"/>
            </a:pPr>
            <a:r>
              <a:rPr lang="en-US" sz="1400" cap="none" dirty="0">
                <a:solidFill>
                  <a:schemeClr val="tx1"/>
                </a:solidFill>
              </a:rPr>
              <a:t>Cleaned the dataset by removing duplicates and checking for missing data.</a:t>
            </a:r>
          </a:p>
          <a:p>
            <a:pPr marL="342900" indent="-342900" algn="just">
              <a:lnSpc>
                <a:spcPct val="100000"/>
              </a:lnSpc>
              <a:buFont typeface="Arial" panose="020B0604020202020204" pitchFamily="34" charset="0"/>
              <a:buChar char="•"/>
            </a:pPr>
            <a:r>
              <a:rPr lang="en-US" sz="1400" cap="none" dirty="0">
                <a:solidFill>
                  <a:schemeClr val="tx1"/>
                </a:solidFill>
              </a:rPr>
              <a:t>Conducted univariate and bivariate analyses employing visualizations such as histograms, boxplots, and correlation matrices.</a:t>
            </a:r>
          </a:p>
          <a:p>
            <a:pPr marL="342900" indent="-342900" algn="just">
              <a:lnSpc>
                <a:spcPct val="100000"/>
              </a:lnSpc>
              <a:buFont typeface="Arial" panose="020B0604020202020204" pitchFamily="34" charset="0"/>
              <a:buChar char="•"/>
            </a:pPr>
            <a:r>
              <a:rPr lang="en-US" sz="1400" cap="none" dirty="0">
                <a:solidFill>
                  <a:schemeClr val="tx1"/>
                </a:solidFill>
              </a:rPr>
              <a:t>Explored relationships between features like carat, cut, clarity, dimensions (x, y, z), depth, table, and price.</a:t>
            </a:r>
          </a:p>
          <a:p>
            <a:pPr algn="just">
              <a:lnSpc>
                <a:spcPct val="100000"/>
              </a:lnSpc>
            </a:pPr>
            <a:r>
              <a:rPr lang="en-US" sz="1400" cap="none" dirty="0">
                <a:solidFill>
                  <a:schemeClr val="tx1"/>
                </a:solidFill>
              </a:rPr>
              <a:t>KEY FINDINGS:</a:t>
            </a:r>
          </a:p>
          <a:p>
            <a:pPr marL="342900" indent="-342900" algn="just">
              <a:lnSpc>
                <a:spcPct val="100000"/>
              </a:lnSpc>
              <a:buFont typeface="Arial" panose="020B0604020202020204" pitchFamily="34" charset="0"/>
              <a:buChar char="•"/>
            </a:pPr>
            <a:r>
              <a:rPr lang="en-US" sz="1400" b="1" cap="none" dirty="0">
                <a:solidFill>
                  <a:schemeClr val="tx1"/>
                </a:solidFill>
              </a:rPr>
              <a:t>Primary predictors:</a:t>
            </a:r>
            <a:r>
              <a:rPr lang="en-US" sz="1400" cap="none" dirty="0">
                <a:solidFill>
                  <a:schemeClr val="tx1"/>
                </a:solidFill>
              </a:rPr>
              <a:t> carat size and physical dimensions (x, y, z) are the strongest indicators of diamond price.</a:t>
            </a:r>
          </a:p>
          <a:p>
            <a:pPr marL="342900" indent="-342900" algn="just">
              <a:lnSpc>
                <a:spcPct val="100000"/>
              </a:lnSpc>
              <a:buFont typeface="Arial" panose="020B0604020202020204" pitchFamily="34" charset="0"/>
              <a:buChar char="•"/>
            </a:pPr>
            <a:r>
              <a:rPr lang="en-US" sz="1400" b="1" cap="none" dirty="0">
                <a:solidFill>
                  <a:schemeClr val="tx1"/>
                </a:solidFill>
              </a:rPr>
              <a:t>Limited influence:</a:t>
            </a:r>
            <a:r>
              <a:rPr lang="en-US" sz="1400" cap="none" dirty="0">
                <a:solidFill>
                  <a:schemeClr val="tx1"/>
                </a:solidFill>
              </a:rPr>
              <a:t> depth and table measurements show little to no significant effect on price.</a:t>
            </a:r>
          </a:p>
          <a:p>
            <a:pPr marL="342900" indent="-342900" algn="just">
              <a:lnSpc>
                <a:spcPct val="100000"/>
              </a:lnSpc>
              <a:buFont typeface="Arial" panose="020B0604020202020204" pitchFamily="34" charset="0"/>
              <a:buChar char="•"/>
            </a:pPr>
            <a:r>
              <a:rPr lang="en-US" sz="1400" b="1" cap="none" dirty="0">
                <a:solidFill>
                  <a:schemeClr val="tx1"/>
                </a:solidFill>
              </a:rPr>
              <a:t>Other factors:</a:t>
            </a:r>
            <a:r>
              <a:rPr lang="en-US" sz="1400" cap="none" dirty="0">
                <a:solidFill>
                  <a:schemeClr val="tx1"/>
                </a:solidFill>
              </a:rPr>
              <a:t> while cut influences value, it alone does not determine price; clarity and color also play substantial roles.</a:t>
            </a:r>
          </a:p>
          <a:p>
            <a:pPr marL="342900" indent="-342900" algn="just">
              <a:lnSpc>
                <a:spcPct val="100000"/>
              </a:lnSpc>
              <a:buFont typeface="Arial" panose="020B0604020202020204" pitchFamily="34" charset="0"/>
              <a:buChar char="•"/>
            </a:pPr>
            <a:r>
              <a:rPr lang="en-US" sz="1400" b="1" cap="none" dirty="0">
                <a:solidFill>
                  <a:schemeClr val="tx1"/>
                </a:solidFill>
              </a:rPr>
              <a:t>Distribution patterns:</a:t>
            </a:r>
            <a:r>
              <a:rPr lang="en-US" sz="1400" cap="none" dirty="0">
                <a:solidFill>
                  <a:schemeClr val="tx1"/>
                </a:solidFill>
              </a:rPr>
              <a:t> most diamonds are within the 0.2 - 1.0 carat range, with prices averaging around 2,500 USD.</a:t>
            </a:r>
          </a:p>
          <a:p>
            <a:pPr marL="342900" indent="-342900" algn="just">
              <a:lnSpc>
                <a:spcPct val="100000"/>
              </a:lnSpc>
              <a:buFont typeface="Arial" panose="020B0604020202020204" pitchFamily="34" charset="0"/>
              <a:buChar char="•"/>
            </a:pPr>
            <a:r>
              <a:rPr lang="en-US" sz="1400" b="1" cap="none" dirty="0">
                <a:solidFill>
                  <a:schemeClr val="tx1"/>
                </a:solidFill>
              </a:rPr>
              <a:t>Size as a driver:</a:t>
            </a:r>
            <a:r>
              <a:rPr lang="en-US" sz="1400" cap="none" dirty="0">
                <a:solidFill>
                  <a:schemeClr val="tx1"/>
                </a:solidFill>
              </a:rPr>
              <a:t> overall, size - measured by carat weight and volume - is the most significant driver of price, with the physical dimensions also contributing.</a:t>
            </a:r>
          </a:p>
          <a:p>
            <a:pPr algn="just">
              <a:lnSpc>
                <a:spcPct val="100000"/>
              </a:lnSpc>
            </a:pPr>
            <a:r>
              <a:rPr lang="en-US" sz="1400" cap="none" dirty="0">
                <a:solidFill>
                  <a:schemeClr val="tx1"/>
                </a:solidFill>
              </a:rPr>
              <a:t>This analysis provides valuable insights into which features most significantly impact diamond valuation, aiding in more informed decision-making.</a:t>
            </a:r>
          </a:p>
        </p:txBody>
      </p:sp>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2"/>
          </p:nvPr>
        </p:nvSpPr>
        <p:spPr>
          <a:xfrm>
            <a:off x="10514011" y="3976031"/>
            <a:ext cx="764215" cy="276417"/>
          </a:xfrm>
        </p:spPr>
        <p:txBody>
          <a:bodyPr/>
          <a:lstStyle/>
          <a:p>
            <a:fld id="{294A09A9-5501-47C1-A89A-A340965A2BE2}" type="slidenum">
              <a:rPr lang="en-US" smtClean="0"/>
              <a:pPr/>
              <a:t>16</a:t>
            </a:fld>
            <a:endParaRPr lang="en-US" dirty="0"/>
          </a:p>
        </p:txBody>
      </p:sp>
      <p:cxnSp>
        <p:nvCxnSpPr>
          <p:cNvPr id="6" name="Straight Connector 5">
            <a:extLst>
              <a:ext uri="{FF2B5EF4-FFF2-40B4-BE49-F238E27FC236}">
                <a16:creationId xmlns:a16="http://schemas.microsoft.com/office/drawing/2014/main" id="{CA52A07E-3005-9605-7E4D-C266CA69A403}"/>
              </a:ext>
            </a:extLst>
          </p:cNvPr>
          <p:cNvCxnSpPr>
            <a:cxnSpLocks/>
          </p:cNvCxnSpPr>
          <p:nvPr/>
        </p:nvCxnSpPr>
        <p:spPr>
          <a:xfrm>
            <a:off x="2202426" y="993062"/>
            <a:ext cx="78363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472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6297613" y="750316"/>
            <a:ext cx="5156968" cy="2066052"/>
          </a:xfrm>
        </p:spPr>
        <p:txBody>
          <a:bodyPr>
            <a:noAutofit/>
          </a:bodyPr>
          <a:lstStyle/>
          <a:p>
            <a:r>
              <a:rPr lang="en-US" sz="7200" dirty="0"/>
              <a:t>Thank you</a:t>
            </a:r>
          </a:p>
        </p:txBody>
      </p:sp>
      <p:pic>
        <p:nvPicPr>
          <p:cNvPr id="8" name="Picture Placeholder 7" descr="Digital graph of stock market">
            <a:extLst>
              <a:ext uri="{FF2B5EF4-FFF2-40B4-BE49-F238E27FC236}">
                <a16:creationId xmlns:a16="http://schemas.microsoft.com/office/drawing/2014/main" id="{B4262BFB-82DF-1CF7-A4F4-2A1101BDBD5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297613" y="2909094"/>
            <a:ext cx="4768850" cy="3576637"/>
          </a:xfrm>
          <a:scene3d>
            <a:camera prst="orthographicFront"/>
            <a:lightRig rig="threePt" dir="t"/>
          </a:scene3d>
          <a:sp3d>
            <a:bevelT/>
          </a:sp3d>
        </p:spPr>
      </p:pic>
      <p:sp>
        <p:nvSpPr>
          <p:cNvPr id="11" name="TextBox 10">
            <a:extLst>
              <a:ext uri="{FF2B5EF4-FFF2-40B4-BE49-F238E27FC236}">
                <a16:creationId xmlns:a16="http://schemas.microsoft.com/office/drawing/2014/main" id="{C473A959-4922-63C3-0D31-D3DDC979CA09}"/>
              </a:ext>
            </a:extLst>
          </p:cNvPr>
          <p:cNvSpPr txBox="1"/>
          <p:nvPr/>
        </p:nvSpPr>
        <p:spPr>
          <a:xfrm>
            <a:off x="658761" y="1340251"/>
            <a:ext cx="4572000" cy="4154984"/>
          </a:xfrm>
          <a:prstGeom prst="rect">
            <a:avLst/>
          </a:prstGeom>
          <a:solidFill>
            <a:schemeClr val="tx1">
              <a:lumMod val="85000"/>
              <a:lumOff val="15000"/>
              <a:alpha val="56000"/>
            </a:schemeClr>
          </a:solidFill>
        </p:spPr>
        <p:txBody>
          <a:bodyPr wrap="square" rtlCol="0">
            <a:spAutoFit/>
            <a:scene3d>
              <a:camera prst="orthographicFront"/>
              <a:lightRig rig="threePt" dir="t"/>
            </a:scene3d>
            <a:sp3d extrusionH="57150">
              <a:bevelT w="38100" h="38100" prst="angle"/>
            </a:sp3d>
          </a:bodyPr>
          <a:lstStyle/>
          <a:p>
            <a:pPr algn="ctr"/>
            <a:r>
              <a:rPr lang="en-US" sz="2400" b="1" dirty="0">
                <a:solidFill>
                  <a:schemeClr val="bg1"/>
                </a:solidFill>
                <a:effectLst>
                  <a:outerShdw blurRad="38100" dist="38100" dir="2700000" algn="tl">
                    <a:srgbClr val="000000">
                      <a:alpha val="43137"/>
                    </a:srgbClr>
                  </a:outerShdw>
                </a:effectLst>
              </a:rPr>
              <a:t>This analysis highlights the importance of data-driven decision making in the diamond industry. Stakeholders can use these insights to better price, market, and stock their products, focusing on features that truly influence value. Future work can involve predictive modeling to forecast prices or apply machine learning for automated valuation.</a:t>
            </a:r>
          </a:p>
        </p:txBody>
      </p:sp>
    </p:spTree>
    <p:extLst>
      <p:ext uri="{BB962C8B-B14F-4D97-AF65-F5344CB8AC3E}">
        <p14:creationId xmlns:p14="http://schemas.microsoft.com/office/powerpoint/2010/main" val="176829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FD89322B-D5EE-4F94-A9CB-0727D3EB4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6C632D00-0F7A-4464-BEBD-3F8ED9DEEE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30627"/>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ining diamonds">
            <a:extLst>
              <a:ext uri="{FF2B5EF4-FFF2-40B4-BE49-F238E27FC236}">
                <a16:creationId xmlns:a16="http://schemas.microsoft.com/office/drawing/2014/main" id="{86C50425-47DE-E3CB-F1D1-764791B28D70}"/>
              </a:ext>
            </a:extLst>
          </p:cNvPr>
          <p:cNvPicPr>
            <a:picLocks noChangeAspect="1"/>
          </p:cNvPicPr>
          <p:nvPr/>
        </p:nvPicPr>
        <p:blipFill>
          <a:blip r:embed="rId4"/>
          <a:srcRect l="18664" r="5193"/>
          <a:stretch>
            <a:fillRect/>
          </a:stretch>
        </p:blipFill>
        <p:spPr>
          <a:xfrm>
            <a:off x="8860" y="0"/>
            <a:ext cx="6947108" cy="6858000"/>
          </a:xfrm>
          <a:prstGeom prst="rect">
            <a:avLst/>
          </a:prstGeom>
        </p:spPr>
      </p:pic>
      <p:cxnSp>
        <p:nvCxnSpPr>
          <p:cNvPr id="22" name="Straight Connector 21">
            <a:extLst>
              <a:ext uri="{FF2B5EF4-FFF2-40B4-BE49-F238E27FC236}">
                <a16:creationId xmlns:a16="http://schemas.microsoft.com/office/drawing/2014/main" id="{C6CBDAC7-966A-4EED-8916-387BC2F4F2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71412"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A94445F-58D5-4560-8344-57985EDB38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60" y="0"/>
            <a:ext cx="12192000" cy="6858000"/>
          </a:xfrm>
          <a:prstGeom prst="rect">
            <a:avLst/>
          </a:prstGeom>
        </p:spPr>
      </p:pic>
      <p:sp>
        <p:nvSpPr>
          <p:cNvPr id="2" name="Title 1">
            <a:extLst>
              <a:ext uri="{FF2B5EF4-FFF2-40B4-BE49-F238E27FC236}">
                <a16:creationId xmlns:a16="http://schemas.microsoft.com/office/drawing/2014/main" id="{B2EAFF48-132C-6DAA-622E-E58AF3A8D4B4}"/>
              </a:ext>
            </a:extLst>
          </p:cNvPr>
          <p:cNvSpPr>
            <a:spLocks noGrp="1"/>
          </p:cNvSpPr>
          <p:nvPr>
            <p:ph type="ctrTitle" idx="4294967295"/>
          </p:nvPr>
        </p:nvSpPr>
        <p:spPr>
          <a:xfrm>
            <a:off x="7108371" y="217714"/>
            <a:ext cx="4931226" cy="6509659"/>
          </a:xfrm>
        </p:spPr>
        <p:txBody>
          <a:bodyPr vert="horz" lIns="91440" tIns="45720" rIns="91440" bIns="45720" rtlCol="0" anchor="b">
            <a:normAutofit/>
            <a:scene3d>
              <a:camera prst="orthographicFront"/>
              <a:lightRig rig="threePt" dir="t"/>
            </a:scene3d>
            <a:sp3d extrusionH="57150">
              <a:bevelT w="38100" h="38100" prst="convex"/>
            </a:sp3d>
          </a:bodyPr>
          <a:lstStyle/>
          <a:p>
            <a:r>
              <a:rPr lang="en-US" sz="2000" b="1" u="sng" cap="none" dirty="0"/>
              <a:t>Background of the analysis</a:t>
            </a:r>
            <a:br>
              <a:rPr lang="en-US" sz="2000" u="sng" cap="none" dirty="0"/>
            </a:br>
            <a:r>
              <a:rPr lang="en-US" sz="2000" cap="none" dirty="0"/>
              <a:t>T</a:t>
            </a:r>
            <a:r>
              <a:rPr lang="en-US" sz="2000" b="0" cap="none" dirty="0"/>
              <a:t>he diamond industry is a multibillion-dollar global market driven by quality, rarity, and consumer perception. Accurately pricing diamonds is essential for profitability, transparency, and competitiveness.</a:t>
            </a:r>
            <a:br>
              <a:rPr lang="en-US" sz="2000" cap="none" dirty="0"/>
            </a:br>
            <a:br>
              <a:rPr lang="en-US" sz="2000" cap="none" dirty="0"/>
            </a:br>
            <a:r>
              <a:rPr lang="en-US" sz="2000" b="1" u="sng" cap="none" dirty="0"/>
              <a:t>Industry relevance</a:t>
            </a:r>
            <a:br>
              <a:rPr lang="en-US" sz="2000" u="sng" cap="none" dirty="0"/>
            </a:br>
            <a:r>
              <a:rPr lang="en-US" sz="2000" cap="none" dirty="0"/>
              <a:t>W</a:t>
            </a:r>
            <a:r>
              <a:rPr lang="en-US" sz="2000" b="0" cap="none" dirty="0"/>
              <a:t>ith increasing online jewelry sales and customer awareness, there is a growing need for data-driven pricing. Understanding how features like </a:t>
            </a:r>
            <a:r>
              <a:rPr lang="en-US" sz="2000" b="0" i="1" cap="none" dirty="0"/>
              <a:t>carat</a:t>
            </a:r>
            <a:r>
              <a:rPr lang="en-US" sz="2000" b="0" cap="none" dirty="0"/>
              <a:t>, </a:t>
            </a:r>
            <a:r>
              <a:rPr lang="en-US" sz="2000" b="0" i="1" cap="none" dirty="0"/>
              <a:t>cut</a:t>
            </a:r>
            <a:r>
              <a:rPr lang="en-US" sz="2000" b="0" cap="none" dirty="0"/>
              <a:t>, </a:t>
            </a:r>
            <a:r>
              <a:rPr lang="en-US" sz="2000" b="0" i="1" cap="none" dirty="0"/>
              <a:t>color</a:t>
            </a:r>
            <a:r>
              <a:rPr lang="en-US" sz="2000" b="0" cap="none" dirty="0"/>
              <a:t>, and </a:t>
            </a:r>
            <a:r>
              <a:rPr lang="en-US" sz="2000" b="0" i="1" cap="none" dirty="0"/>
              <a:t>clarity</a:t>
            </a:r>
            <a:r>
              <a:rPr lang="en-US" sz="2000" b="0" cap="none" dirty="0"/>
              <a:t> influence price can help businesses price more competitively and strategically.</a:t>
            </a:r>
            <a:br>
              <a:rPr lang="en-US" sz="2000" b="0" cap="none" dirty="0"/>
            </a:br>
            <a:br>
              <a:rPr lang="en-US" sz="2000" cap="none" dirty="0"/>
            </a:br>
            <a:r>
              <a:rPr lang="en-US" sz="2000" b="1" u="sng" cap="none" dirty="0"/>
              <a:t>Objective of the analysis</a:t>
            </a:r>
            <a:br>
              <a:rPr lang="en-US" sz="2000" u="sng" cap="none" dirty="0"/>
            </a:br>
            <a:r>
              <a:rPr lang="en-US" sz="2000" cap="none" dirty="0"/>
              <a:t>T</a:t>
            </a:r>
            <a:r>
              <a:rPr lang="en-US" sz="2000" b="0" cap="none" dirty="0"/>
              <a:t>o explore key drivers of diamond prices</a:t>
            </a:r>
            <a:br>
              <a:rPr lang="en-US" sz="2000" b="0" cap="none" dirty="0"/>
            </a:br>
            <a:r>
              <a:rPr lang="en-US" sz="2000" b="0" cap="none" dirty="0"/>
              <a:t>to detect patterns, outliers, and trends in a dataset of over 50,000 diamonds to deliver actionable insights using Python, pandas, and seaborn to provide data visualizations and a business-friendly interpretation for decision-making</a:t>
            </a:r>
          </a:p>
        </p:txBody>
      </p:sp>
      <p:sp>
        <p:nvSpPr>
          <p:cNvPr id="8" name="Slide Number Placeholder 7">
            <a:extLst>
              <a:ext uri="{FF2B5EF4-FFF2-40B4-BE49-F238E27FC236}">
                <a16:creationId xmlns:a16="http://schemas.microsoft.com/office/drawing/2014/main" id="{3A25B721-B606-2920-E9BF-F60776E2D29C}"/>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397944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title"/>
          </p:nvPr>
        </p:nvSpPr>
        <p:spPr>
          <a:xfrm>
            <a:off x="913774" y="403128"/>
            <a:ext cx="10364452" cy="1605094"/>
          </a:xfrm>
          <a:solidFill>
            <a:schemeClr val="bg2">
              <a:lumMod val="75000"/>
            </a:schemeClr>
          </a:solidFill>
          <a:scene3d>
            <a:camera prst="orthographicFront"/>
            <a:lightRig rig="threePt" dir="t"/>
          </a:scene3d>
          <a:sp3d>
            <a:bevelT w="139700" prst="cross"/>
          </a:sp3d>
        </p:spPr>
        <p:txBody>
          <a:bodyPr>
            <a:noAutofit/>
            <a:sp3d extrusionH="57150">
              <a:bevelT w="38100" h="38100" prst="convex"/>
            </a:sp3d>
          </a:bodyPr>
          <a:lstStyle/>
          <a:p>
            <a:pPr algn="ctr"/>
            <a:r>
              <a:rPr lang="en-US" sz="2000" b="1" dirty="0">
                <a:solidFill>
                  <a:schemeClr val="bg1">
                    <a:lumMod val="95000"/>
                  </a:schemeClr>
                </a:solidFill>
              </a:rPr>
              <a:t>PROBLEM STATEMENT</a:t>
            </a:r>
            <a:br>
              <a:rPr lang="en-US" sz="1200" dirty="0">
                <a:solidFill>
                  <a:schemeClr val="bg1">
                    <a:lumMod val="95000"/>
                  </a:schemeClr>
                </a:solidFill>
              </a:rPr>
            </a:br>
            <a:br>
              <a:rPr lang="en-US" sz="1200" dirty="0">
                <a:solidFill>
                  <a:schemeClr val="bg1">
                    <a:lumMod val="95000"/>
                  </a:schemeClr>
                </a:solidFill>
              </a:rPr>
            </a:br>
            <a:r>
              <a:rPr lang="en-US" sz="2000" b="1" u="sng" cap="none" dirty="0">
                <a:solidFill>
                  <a:schemeClr val="bg1">
                    <a:lumMod val="95000"/>
                  </a:schemeClr>
                </a:solidFill>
                <a:effectLst>
                  <a:outerShdw blurRad="38100" dist="38100" dir="2700000" algn="tl">
                    <a:srgbClr val="000000">
                      <a:alpha val="43137"/>
                    </a:srgbClr>
                  </a:outerShdw>
                </a:effectLst>
              </a:rPr>
              <a:t>Business context</a:t>
            </a:r>
            <a:br>
              <a:rPr lang="en-US" sz="1200" cap="none" dirty="0">
                <a:solidFill>
                  <a:schemeClr val="bg1">
                    <a:lumMod val="95000"/>
                  </a:schemeClr>
                </a:solidFill>
                <a:effectLst>
                  <a:outerShdw blurRad="38100" dist="38100" dir="2700000" algn="tl">
                    <a:srgbClr val="000000">
                      <a:alpha val="43137"/>
                    </a:srgbClr>
                  </a:outerShdw>
                </a:effectLst>
              </a:rPr>
            </a:br>
            <a:r>
              <a:rPr lang="en-US" sz="1800" cap="none" dirty="0">
                <a:solidFill>
                  <a:schemeClr val="bg1">
                    <a:lumMod val="95000"/>
                  </a:schemeClr>
                </a:solidFill>
                <a:effectLst>
                  <a:outerShdw blurRad="38100" dist="38100" dir="2700000" algn="tl">
                    <a:srgbClr val="000000">
                      <a:alpha val="43137"/>
                    </a:srgbClr>
                  </a:outerShdw>
                </a:effectLst>
              </a:rPr>
              <a:t>The diamond industry is highly competitive, and accurate pricing is critical for profitability. Jewelers and retailers need to understand what factors drive diamond prices to optimize inventory, marketing, and sales strategies.</a:t>
            </a:r>
            <a:endParaRPr lang="en-US" sz="1800" dirty="0">
              <a:solidFill>
                <a:schemeClr val="bg1">
                  <a:lumMod val="95000"/>
                </a:schemeClr>
              </a:solidFill>
            </a:endParaRPr>
          </a:p>
        </p:txBody>
      </p:sp>
      <p:sp>
        <p:nvSpPr>
          <p:cNvPr id="3" name="Content Placeholder 2">
            <a:extLst>
              <a:ext uri="{FF2B5EF4-FFF2-40B4-BE49-F238E27FC236}">
                <a16:creationId xmlns:a16="http://schemas.microsoft.com/office/drawing/2014/main" id="{1D64B449-06A6-DA15-9625-E5279E21ED22}"/>
              </a:ext>
            </a:extLst>
          </p:cNvPr>
          <p:cNvSpPr>
            <a:spLocks noGrp="1"/>
          </p:cNvSpPr>
          <p:nvPr>
            <p:ph type="body" idx="1"/>
          </p:nvPr>
        </p:nvSpPr>
        <p:spPr>
          <a:xfrm>
            <a:off x="913774" y="2160621"/>
            <a:ext cx="3298976" cy="576262"/>
          </a:xfrm>
        </p:spPr>
        <p:txBody>
          <a:bodyPr>
            <a:noAutofit/>
          </a:bodyPr>
          <a:lstStyle/>
          <a:p>
            <a:pPr algn="l"/>
            <a:r>
              <a:rPr lang="en-US" sz="2800" b="1" u="sng" cap="none" dirty="0">
                <a:effectLst>
                  <a:outerShdw blurRad="38100" dist="38100" dir="2700000" algn="tl">
                    <a:srgbClr val="000000">
                      <a:alpha val="43137"/>
                    </a:srgbClr>
                  </a:outerShdw>
                </a:effectLst>
              </a:rPr>
              <a:t>Problem definition</a:t>
            </a:r>
            <a:endParaRPr lang="en-US" sz="2800" cap="none" dirty="0">
              <a:effectLst>
                <a:outerShdw blurRad="38100" dist="38100" dir="2700000" algn="tl">
                  <a:srgbClr val="000000">
                    <a:alpha val="43137"/>
                  </a:srgbClr>
                </a:outerShdw>
              </a:effectLst>
            </a:endParaRPr>
          </a:p>
        </p:txBody>
      </p:sp>
      <p:sp>
        <p:nvSpPr>
          <p:cNvPr id="31" name="Text Placeholder 30">
            <a:extLst>
              <a:ext uri="{FF2B5EF4-FFF2-40B4-BE49-F238E27FC236}">
                <a16:creationId xmlns:a16="http://schemas.microsoft.com/office/drawing/2014/main" id="{ABD756BC-04BA-7B8E-8ADA-1ECBABE8FC2A}"/>
              </a:ext>
            </a:extLst>
          </p:cNvPr>
          <p:cNvSpPr>
            <a:spLocks noGrp="1"/>
          </p:cNvSpPr>
          <p:nvPr>
            <p:ph type="body" sz="half" idx="15"/>
          </p:nvPr>
        </p:nvSpPr>
        <p:spPr>
          <a:xfrm>
            <a:off x="913774" y="2736883"/>
            <a:ext cx="3298976" cy="2847845"/>
          </a:xfrm>
        </p:spPr>
        <p:txBody>
          <a:bodyPr/>
          <a:lstStyle/>
          <a:p>
            <a:pPr algn="l"/>
            <a:r>
              <a:rPr lang="en-US" sz="1800" cap="none" dirty="0">
                <a:effectLst>
                  <a:outerShdw blurRad="38100" dist="38100" dir="2700000" algn="tl">
                    <a:srgbClr val="000000">
                      <a:alpha val="43137"/>
                    </a:srgbClr>
                  </a:outerShdw>
                </a:effectLst>
              </a:rPr>
              <a:t>Gem Value Analytics seeks to uncover the key physical and grading attributes that influence the price of diamonds to support:</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Price prediction</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Market segmentation</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Inventory valuation strategies</a:t>
            </a:r>
          </a:p>
          <a:p>
            <a:pPr algn="l"/>
            <a:endParaRPr lang="en-US" dirty="0"/>
          </a:p>
        </p:txBody>
      </p:sp>
      <p:sp>
        <p:nvSpPr>
          <p:cNvPr id="29" name="Text Placeholder 28">
            <a:extLst>
              <a:ext uri="{FF2B5EF4-FFF2-40B4-BE49-F238E27FC236}">
                <a16:creationId xmlns:a16="http://schemas.microsoft.com/office/drawing/2014/main" id="{C02C8E8E-5FE8-6DD7-15F9-3DA6F37B1A5C}"/>
              </a:ext>
            </a:extLst>
          </p:cNvPr>
          <p:cNvSpPr>
            <a:spLocks noGrp="1"/>
          </p:cNvSpPr>
          <p:nvPr>
            <p:ph type="body" sz="quarter" idx="3"/>
          </p:nvPr>
        </p:nvSpPr>
        <p:spPr>
          <a:xfrm>
            <a:off x="4452389" y="2160621"/>
            <a:ext cx="3291521" cy="576262"/>
          </a:xfrm>
        </p:spPr>
        <p:txBody>
          <a:bodyPr/>
          <a:lstStyle/>
          <a:p>
            <a:pPr algn="l"/>
            <a:r>
              <a:rPr lang="en-US" sz="2800" b="1" u="sng" cap="none" dirty="0">
                <a:effectLst>
                  <a:outerShdw blurRad="38100" dist="38100" dir="2700000" algn="tl">
                    <a:srgbClr val="000000">
                      <a:alpha val="43137"/>
                    </a:srgbClr>
                  </a:outerShdw>
                </a:effectLst>
              </a:rPr>
              <a:t>Goal of analysis</a:t>
            </a:r>
            <a:endParaRPr lang="en-US" sz="2800" dirty="0"/>
          </a:p>
        </p:txBody>
      </p:sp>
      <p:sp>
        <p:nvSpPr>
          <p:cNvPr id="32" name="Text Placeholder 31">
            <a:extLst>
              <a:ext uri="{FF2B5EF4-FFF2-40B4-BE49-F238E27FC236}">
                <a16:creationId xmlns:a16="http://schemas.microsoft.com/office/drawing/2014/main" id="{B811717B-4495-7DA2-B969-848A6F47F80F}"/>
              </a:ext>
            </a:extLst>
          </p:cNvPr>
          <p:cNvSpPr>
            <a:spLocks noGrp="1"/>
          </p:cNvSpPr>
          <p:nvPr>
            <p:ph type="body" sz="half" idx="16"/>
          </p:nvPr>
        </p:nvSpPr>
        <p:spPr>
          <a:xfrm>
            <a:off x="4441348" y="2736883"/>
            <a:ext cx="3303351" cy="2847845"/>
          </a:xfrm>
        </p:spPr>
        <p:txBody>
          <a:bodyPr/>
          <a:lstStyle/>
          <a:p>
            <a:pPr algn="l"/>
            <a:r>
              <a:rPr lang="en-US" sz="1800" cap="none" dirty="0">
                <a:effectLst>
                  <a:outerShdw blurRad="38100" dist="38100" dir="2700000" algn="tl">
                    <a:srgbClr val="000000">
                      <a:alpha val="43137"/>
                    </a:srgbClr>
                  </a:outerShdw>
                </a:effectLst>
              </a:rPr>
              <a:t>To analyze a dataset of over 50,000 diamonds to:</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Identify major pricing drivers</a:t>
            </a:r>
            <a:endParaRPr lang="en-US" sz="1300" cap="none" dirty="0">
              <a:effectLst>
                <a:outerShdw blurRad="38100" dist="38100" dir="2700000" algn="tl">
                  <a:srgbClr val="000000">
                    <a:alpha val="43137"/>
                  </a:srgbClr>
                </a:outerShdw>
              </a:effectLst>
            </a:endParaRP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Detect outliers and skewed features</a:t>
            </a:r>
            <a:endParaRPr lang="en-US" sz="1300" cap="none" dirty="0">
              <a:effectLst>
                <a:outerShdw blurRad="38100" dist="38100" dir="2700000" algn="tl">
                  <a:srgbClr val="000000">
                    <a:alpha val="43137"/>
                  </a:srgbClr>
                </a:outerShdw>
              </a:effectLst>
            </a:endParaRP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Understand the relationship between physical attributes and price</a:t>
            </a:r>
            <a:endParaRPr lang="en-US" sz="1300" cap="none" dirty="0">
              <a:effectLst>
                <a:outerShdw blurRad="38100" dist="38100" dir="2700000" algn="tl">
                  <a:srgbClr val="000000">
                    <a:alpha val="43137"/>
                  </a:srgbClr>
                </a:outerShdw>
              </a:effectLst>
            </a:endParaRP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Provide actionable insights using data visualization</a:t>
            </a:r>
            <a:endParaRPr lang="en-US" sz="1300" cap="none" dirty="0">
              <a:effectLst>
                <a:outerShdw blurRad="38100" dist="38100" dir="2700000" algn="tl">
                  <a:srgbClr val="000000">
                    <a:alpha val="43137"/>
                  </a:srgbClr>
                </a:outerShdw>
              </a:effectLst>
            </a:endParaRPr>
          </a:p>
          <a:p>
            <a:pPr algn="l"/>
            <a:endParaRPr lang="en-US" dirty="0"/>
          </a:p>
        </p:txBody>
      </p:sp>
      <p:sp>
        <p:nvSpPr>
          <p:cNvPr id="30" name="Text Placeholder 29">
            <a:extLst>
              <a:ext uri="{FF2B5EF4-FFF2-40B4-BE49-F238E27FC236}">
                <a16:creationId xmlns:a16="http://schemas.microsoft.com/office/drawing/2014/main" id="{2B74AF06-84E2-FAB1-353C-8BD742A9313D}"/>
              </a:ext>
            </a:extLst>
          </p:cNvPr>
          <p:cNvSpPr>
            <a:spLocks noGrp="1"/>
          </p:cNvSpPr>
          <p:nvPr>
            <p:ph type="body" sz="quarter" idx="13"/>
          </p:nvPr>
        </p:nvSpPr>
        <p:spPr>
          <a:xfrm>
            <a:off x="7973298" y="2160621"/>
            <a:ext cx="3304928" cy="576262"/>
          </a:xfrm>
        </p:spPr>
        <p:txBody>
          <a:bodyPr/>
          <a:lstStyle/>
          <a:p>
            <a:pPr algn="l"/>
            <a:r>
              <a:rPr lang="en-US" b="1" u="sng" cap="none" dirty="0">
                <a:effectLst>
                  <a:outerShdw blurRad="38100" dist="38100" dir="2700000" algn="tl">
                    <a:srgbClr val="000000">
                      <a:alpha val="43137"/>
                    </a:srgbClr>
                  </a:outerShdw>
                </a:effectLst>
              </a:rPr>
              <a:t>What are we predicting?</a:t>
            </a:r>
            <a:endParaRPr lang="en-US" dirty="0"/>
          </a:p>
        </p:txBody>
      </p:sp>
      <p:sp>
        <p:nvSpPr>
          <p:cNvPr id="33" name="Text Placeholder 32">
            <a:extLst>
              <a:ext uri="{FF2B5EF4-FFF2-40B4-BE49-F238E27FC236}">
                <a16:creationId xmlns:a16="http://schemas.microsoft.com/office/drawing/2014/main" id="{02E660AC-5D41-480D-95F0-DE5E64843466}"/>
              </a:ext>
            </a:extLst>
          </p:cNvPr>
          <p:cNvSpPr>
            <a:spLocks noGrp="1"/>
          </p:cNvSpPr>
          <p:nvPr>
            <p:ph type="body" sz="half" idx="17"/>
          </p:nvPr>
        </p:nvSpPr>
        <p:spPr>
          <a:xfrm>
            <a:off x="7973298" y="2736883"/>
            <a:ext cx="3304928" cy="2847845"/>
          </a:xfrm>
        </p:spPr>
        <p:txBody>
          <a:bodyPr/>
          <a:lstStyle/>
          <a:p>
            <a:pPr algn="l"/>
            <a:r>
              <a:rPr lang="en-US" sz="1800" cap="none" dirty="0">
                <a:effectLst>
                  <a:outerShdw blurRad="38100" dist="38100" dir="2700000" algn="tl">
                    <a:srgbClr val="000000">
                      <a:alpha val="43137"/>
                    </a:srgbClr>
                  </a:outerShdw>
                </a:effectLst>
              </a:rPr>
              <a:t>We aim to </a:t>
            </a:r>
            <a:r>
              <a:rPr lang="en-US" sz="1800" b="1" cap="none" dirty="0">
                <a:effectLst>
                  <a:outerShdw blurRad="38100" dist="38100" dir="2700000" algn="tl">
                    <a:srgbClr val="000000">
                      <a:alpha val="43137"/>
                    </a:srgbClr>
                  </a:outerShdw>
                </a:effectLst>
              </a:rPr>
              <a:t>predict and explain the price</a:t>
            </a:r>
            <a:r>
              <a:rPr lang="en-US" sz="1800" cap="none" dirty="0">
                <a:effectLst>
                  <a:outerShdw blurRad="38100" dist="38100" dir="2700000" algn="tl">
                    <a:srgbClr val="000000">
                      <a:alpha val="43137"/>
                    </a:srgbClr>
                  </a:outerShdw>
                </a:effectLst>
              </a:rPr>
              <a:t> of diamonds based on features such as:</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Carat</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Cut</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Color</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Clarity</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Physical dimensions (x, y, z)</a:t>
            </a:r>
          </a:p>
          <a:p>
            <a:pPr marL="742950" lvl="1" indent="-285750">
              <a:spcBef>
                <a:spcPts val="0"/>
              </a:spcBef>
              <a:buFont typeface="Arial" panose="020B0604020202020204" pitchFamily="34" charset="0"/>
              <a:buChar char="•"/>
            </a:pPr>
            <a:r>
              <a:rPr lang="en-US" sz="1300" b="1" cap="none" dirty="0">
                <a:effectLst>
                  <a:outerShdw blurRad="38100" dist="38100" dir="2700000" algn="tl">
                    <a:srgbClr val="000000">
                      <a:alpha val="43137"/>
                    </a:srgbClr>
                  </a:outerShdw>
                </a:effectLst>
              </a:rPr>
              <a:t>Table and depth proportions</a:t>
            </a:r>
          </a:p>
          <a:p>
            <a:endParaRPr lang="en-US" dirty="0"/>
          </a:p>
        </p:txBody>
      </p:sp>
      <p:sp>
        <p:nvSpPr>
          <p:cNvPr id="28" name="Slide Number Placeholder 27">
            <a:extLst>
              <a:ext uri="{FF2B5EF4-FFF2-40B4-BE49-F238E27FC236}">
                <a16:creationId xmlns:a16="http://schemas.microsoft.com/office/drawing/2014/main" id="{D3AF1E62-1727-6E10-1B1A-F4A0AFD04C27}"/>
              </a:ext>
            </a:extLst>
          </p:cNvPr>
          <p:cNvSpPr>
            <a:spLocks noGrp="1"/>
          </p:cNvSpPr>
          <p:nvPr>
            <p:ph type="sldNum" sz="quarter" idx="12"/>
          </p:nvPr>
        </p:nvSpPr>
        <p:spPr>
          <a:xfrm>
            <a:off x="10896118" y="6272309"/>
            <a:ext cx="764215" cy="365125"/>
          </a:xfrm>
        </p:spPr>
        <p:txBody>
          <a:bodyPr/>
          <a:lstStyle/>
          <a:p>
            <a:fld id="{294A09A9-5501-47C1-A89A-A340965A2BE2}" type="slidenum">
              <a:rPr lang="en-US" smtClean="0"/>
              <a:pPr/>
              <a:t>3</a:t>
            </a:fld>
            <a:endParaRPr lang="en-US" dirty="0"/>
          </a:p>
        </p:txBody>
      </p:sp>
      <p:graphicFrame>
        <p:nvGraphicFramePr>
          <p:cNvPr id="26" name="Diagram 25">
            <a:extLst>
              <a:ext uri="{FF2B5EF4-FFF2-40B4-BE49-F238E27FC236}">
                <a16:creationId xmlns:a16="http://schemas.microsoft.com/office/drawing/2014/main" id="{935ABD08-4AE0-86B3-BAC5-59238AC7D328}"/>
              </a:ext>
            </a:extLst>
          </p:cNvPr>
          <p:cNvGraphicFramePr/>
          <p:nvPr>
            <p:extLst>
              <p:ext uri="{D42A27DB-BD31-4B8C-83A1-F6EECF244321}">
                <p14:modId xmlns:p14="http://schemas.microsoft.com/office/powerpoint/2010/main" val="3222380832"/>
              </p:ext>
            </p:extLst>
          </p:nvPr>
        </p:nvGraphicFramePr>
        <p:xfrm>
          <a:off x="913774" y="5417574"/>
          <a:ext cx="10364452" cy="743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29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title"/>
          </p:nvPr>
        </p:nvSpPr>
        <p:spPr/>
        <p:txBody>
          <a:bodyPr>
            <a:normAutofit/>
          </a:bodyPr>
          <a:lstStyle/>
          <a:p>
            <a:pPr algn="l"/>
            <a:br>
              <a:rPr lang="en-US" sz="1500" dirty="0">
                <a:latin typeface="Montserrat" panose="020F0502020204030204" pitchFamily="2" charset="0"/>
              </a:rPr>
            </a:br>
            <a:endParaRPr lang="en-US" sz="1500" dirty="0">
              <a:latin typeface="Montserrat" panose="020F0502020204030204" pitchFamily="2" charset="0"/>
            </a:endParaRPr>
          </a:p>
        </p:txBody>
      </p:sp>
      <p:pic>
        <p:nvPicPr>
          <p:cNvPr id="15" name="Picture Placeholder 14" descr="A graph of a business&#10;&#10;AI-generated content may be incorrect.">
            <a:extLst>
              <a:ext uri="{FF2B5EF4-FFF2-40B4-BE49-F238E27FC236}">
                <a16:creationId xmlns:a16="http://schemas.microsoft.com/office/drawing/2014/main" id="{B02502AE-827D-8193-83BD-896FAE3E6E12}"/>
              </a:ext>
            </a:extLst>
          </p:cNvPr>
          <p:cNvPicPr>
            <a:picLocks noGrp="1" noChangeAspect="1"/>
          </p:cNvPicPr>
          <p:nvPr>
            <p:ph sz="quarter" idx="13"/>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5999" y="1278170"/>
            <a:ext cx="5692875" cy="5216036"/>
          </a:xfrm>
          <a:scene3d>
            <a:camera prst="orthographicFront"/>
            <a:lightRig rig="threePt" dir="t"/>
          </a:scene3d>
          <a:sp3d>
            <a:bevelT/>
          </a:sp3d>
        </p:spPr>
      </p:pic>
      <p:sp>
        <p:nvSpPr>
          <p:cNvPr id="20" name="Slide Number Placeholder 19">
            <a:extLst>
              <a:ext uri="{FF2B5EF4-FFF2-40B4-BE49-F238E27FC236}">
                <a16:creationId xmlns:a16="http://schemas.microsoft.com/office/drawing/2014/main" id="{C40ACA2A-3D40-F643-8685-3F7550953ECF}"/>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
        <p:nvSpPr>
          <p:cNvPr id="12" name="Rectangle 1">
            <a:extLst>
              <a:ext uri="{FF2B5EF4-FFF2-40B4-BE49-F238E27FC236}">
                <a16:creationId xmlns:a16="http://schemas.microsoft.com/office/drawing/2014/main" id="{8A3DD3FC-642E-522A-F726-362981859BDA}"/>
              </a:ext>
            </a:extLst>
          </p:cNvPr>
          <p:cNvSpPr>
            <a:spLocks noChangeArrowheads="1"/>
          </p:cNvSpPr>
          <p:nvPr/>
        </p:nvSpPr>
        <p:spPr bwMode="auto">
          <a:xfrm>
            <a:off x="6007511" y="375341"/>
            <a:ext cx="5860024" cy="800219"/>
          </a:xfrm>
          <a:prstGeom prst="rect">
            <a:avLst/>
          </a:prstGeom>
          <a:noFill/>
          <a:ln>
            <a:noFill/>
          </a:ln>
          <a:effectLst/>
        </p:spPr>
        <p:txBody>
          <a:bodyPr vert="horz" wrap="square" lIns="91440" tIns="45720" rIns="91440" bIns="45720" numCol="1" anchor="ctr" anchorCtr="0" compatLnSpc="1">
            <a:prstTxWarp prst="textNoShape">
              <a:avLst/>
            </a:prstTxWarp>
            <a:spAutoFit/>
            <a:scene3d>
              <a:camera prst="orthographicFront"/>
              <a:lightRig rig="threePt" dir="t"/>
            </a:scene3d>
            <a:sp3d extrusionH="57150">
              <a:bevelT w="69850" h="69850" prst="divot"/>
            </a:sp3d>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600" i="0" strike="noStrike" normalizeH="0" baseline="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DATA</a:t>
            </a:r>
            <a:r>
              <a:rPr kumimoji="0" lang="en-US" altLang="en-US" sz="4600" b="1" i="0" strike="noStrike" cap="none" normalizeH="0" baseline="0" dirty="0">
                <a:ln>
                  <a:noFill/>
                </a:ln>
                <a:solidFill>
                  <a:schemeClr val="bg1">
                    <a:lumMod val="95000"/>
                  </a:schemeClr>
                </a:solidFill>
                <a:effectLst/>
                <a:latin typeface="ADLaM Display" panose="02010000000000000000" pitchFamily="2" charset="0"/>
                <a:ea typeface="ADLaM Display" panose="02010000000000000000" pitchFamily="2" charset="0"/>
                <a:cs typeface="ADLaM Display" panose="02010000000000000000" pitchFamily="2" charset="0"/>
              </a:rPr>
              <a:t> </a:t>
            </a:r>
            <a:r>
              <a:rPr kumimoji="0" lang="en-US" altLang="en-US" sz="4600" i="0" strike="noStrike" normalizeH="0" baseline="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DESCRIPTION</a:t>
            </a:r>
            <a:endParaRPr kumimoji="0" lang="en-US" altLang="en-US" sz="4600" b="1" i="0" strike="noStrike" cap="none" normalizeH="0" baseline="0" dirty="0">
              <a:ln>
                <a:noFill/>
              </a:ln>
              <a:solidFill>
                <a:schemeClr val="bg1">
                  <a:lumMod val="95000"/>
                </a:schemeClr>
              </a:solidFill>
              <a:effectLst/>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13" name="Table 12">
            <a:extLst>
              <a:ext uri="{FF2B5EF4-FFF2-40B4-BE49-F238E27FC236}">
                <a16:creationId xmlns:a16="http://schemas.microsoft.com/office/drawing/2014/main" id="{ED80ECB5-41BD-0EEC-F807-0C3A1FD6EAF1}"/>
              </a:ext>
            </a:extLst>
          </p:cNvPr>
          <p:cNvGraphicFramePr>
            <a:graphicFrameLocks noGrp="1"/>
          </p:cNvGraphicFramePr>
          <p:nvPr>
            <p:extLst>
              <p:ext uri="{D42A27DB-BD31-4B8C-83A1-F6EECF244321}">
                <p14:modId xmlns:p14="http://schemas.microsoft.com/office/powerpoint/2010/main" val="1645309293"/>
              </p:ext>
            </p:extLst>
          </p:nvPr>
        </p:nvGraphicFramePr>
        <p:xfrm>
          <a:off x="403125" y="388374"/>
          <a:ext cx="5486914" cy="6105833"/>
        </p:xfrm>
        <a:graphic>
          <a:graphicData uri="http://schemas.openxmlformats.org/drawingml/2006/table">
            <a:tbl>
              <a:tblPr firstRow="1" bandRow="1">
                <a:tableStyleId>{5940675A-B579-460E-94D1-54222C63F5DA}</a:tableStyleId>
              </a:tblPr>
              <a:tblGrid>
                <a:gridCol w="1746008">
                  <a:extLst>
                    <a:ext uri="{9D8B030D-6E8A-4147-A177-3AD203B41FA5}">
                      <a16:colId xmlns:a16="http://schemas.microsoft.com/office/drawing/2014/main" val="3568857225"/>
                    </a:ext>
                  </a:extLst>
                </a:gridCol>
                <a:gridCol w="1870453">
                  <a:extLst>
                    <a:ext uri="{9D8B030D-6E8A-4147-A177-3AD203B41FA5}">
                      <a16:colId xmlns:a16="http://schemas.microsoft.com/office/drawing/2014/main" val="2062946774"/>
                    </a:ext>
                  </a:extLst>
                </a:gridCol>
                <a:gridCol w="1870453">
                  <a:extLst>
                    <a:ext uri="{9D8B030D-6E8A-4147-A177-3AD203B41FA5}">
                      <a16:colId xmlns:a16="http://schemas.microsoft.com/office/drawing/2014/main" val="3029634334"/>
                    </a:ext>
                  </a:extLst>
                </a:gridCol>
              </a:tblGrid>
              <a:tr h="403518">
                <a:tc gridSpan="3">
                  <a:txBody>
                    <a:bodyPr/>
                    <a:lstStyle/>
                    <a:p>
                      <a:pPr algn="ctr"/>
                      <a:r>
                        <a:rPr lang="en-US" sz="2000" b="0" dirty="0"/>
                        <a:t>Summary Statistics</a:t>
                      </a:r>
                    </a:p>
                  </a:txBody>
                  <a:tcPr anchor="ctr">
                    <a:cell3D prstMaterial="dkEdge">
                      <a:bevel/>
                      <a:lightRig rig="flood" dir="t"/>
                    </a:cell3D>
                  </a:tcPr>
                </a:tc>
                <a:tc hMerge="1">
                  <a:txBody>
                    <a:bodyPr/>
                    <a:lstStyle/>
                    <a:p>
                      <a:endParaRPr lang="en-US" sz="1000" dirty="0"/>
                    </a:p>
                  </a:txBody>
                  <a:tcPr anchor="ctr"/>
                </a:tc>
                <a:tc hMerge="1">
                  <a:txBody>
                    <a:bodyPr/>
                    <a:lstStyle/>
                    <a:p>
                      <a:endParaRPr lang="en-US" sz="1000" dirty="0"/>
                    </a:p>
                  </a:txBody>
                  <a:tcPr anchor="ctr"/>
                </a:tc>
                <a:extLst>
                  <a:ext uri="{0D108BD9-81ED-4DB2-BD59-A6C34878D82A}">
                    <a16:rowId xmlns:a16="http://schemas.microsoft.com/office/drawing/2014/main" val="3614878803"/>
                  </a:ext>
                </a:extLst>
              </a:tr>
              <a:tr h="338582">
                <a:tc>
                  <a:txBody>
                    <a:bodyPr/>
                    <a:lstStyle/>
                    <a:p>
                      <a:r>
                        <a:rPr lang="en-US" sz="1600" b="1" dirty="0"/>
                        <a:t>Variable</a:t>
                      </a:r>
                    </a:p>
                  </a:txBody>
                  <a:tcPr anchor="ctr">
                    <a:cell3D prstMaterial="dkEdge">
                      <a:bevel/>
                      <a:lightRig rig="flood" dir="t"/>
                    </a:cell3D>
                  </a:tcPr>
                </a:tc>
                <a:tc>
                  <a:txBody>
                    <a:bodyPr/>
                    <a:lstStyle/>
                    <a:p>
                      <a:r>
                        <a:rPr lang="en-US" sz="1600" b="1"/>
                        <a:t>Description</a:t>
                      </a:r>
                    </a:p>
                  </a:txBody>
                  <a:tcPr anchor="ctr">
                    <a:cell3D prstMaterial="dkEdge">
                      <a:bevel/>
                      <a:lightRig rig="flood" dir="t"/>
                    </a:cell3D>
                  </a:tcPr>
                </a:tc>
                <a:tc>
                  <a:txBody>
                    <a:bodyPr/>
                    <a:lstStyle/>
                    <a:p>
                      <a:r>
                        <a:rPr lang="en-US" sz="1600" b="1" dirty="0"/>
                        <a:t>Data Type</a:t>
                      </a:r>
                    </a:p>
                  </a:txBody>
                  <a:tcPr anchor="ctr">
                    <a:cell3D prstMaterial="dkEdge">
                      <a:bevel/>
                      <a:lightRig rig="flood" dir="t"/>
                    </a:cell3D>
                  </a:tcPr>
                </a:tc>
                <a:extLst>
                  <a:ext uri="{0D108BD9-81ED-4DB2-BD59-A6C34878D82A}">
                    <a16:rowId xmlns:a16="http://schemas.microsoft.com/office/drawing/2014/main" val="1216031939"/>
                  </a:ext>
                </a:extLst>
              </a:tr>
              <a:tr h="547292">
                <a:tc>
                  <a:txBody>
                    <a:bodyPr/>
                    <a:lstStyle/>
                    <a:p>
                      <a:r>
                        <a:rPr lang="en-US" sz="1200" b="1" dirty="0"/>
                        <a:t>carat</a:t>
                      </a:r>
                    </a:p>
                  </a:txBody>
                  <a:tcPr anchor="ctr">
                    <a:cell3D prstMaterial="dkEdge">
                      <a:bevel/>
                      <a:lightRig rig="flood" dir="t"/>
                    </a:cell3D>
                  </a:tcPr>
                </a:tc>
                <a:tc>
                  <a:txBody>
                    <a:bodyPr/>
                    <a:lstStyle/>
                    <a:p>
                      <a:r>
                        <a:rPr lang="en-US" sz="1200" b="1" dirty="0"/>
                        <a:t>Weight of the diamond (in carats)</a:t>
                      </a:r>
                    </a:p>
                  </a:txBody>
                  <a:tcPr anchor="ctr">
                    <a:cell3D prstMaterial="dkEdge">
                      <a:bevel/>
                      <a:lightRig rig="flood" dir="t"/>
                    </a:cell3D>
                  </a:tcPr>
                </a:tc>
                <a:tc>
                  <a:txBody>
                    <a:bodyPr/>
                    <a:lstStyle/>
                    <a:p>
                      <a:r>
                        <a:rPr lang="en-US" sz="1200" b="1" dirty="0"/>
                        <a:t>float64</a:t>
                      </a:r>
                    </a:p>
                  </a:txBody>
                  <a:tcPr anchor="ctr">
                    <a:cell3D prstMaterial="dkEdge">
                      <a:bevel/>
                      <a:lightRig rig="flood" dir="t"/>
                    </a:cell3D>
                  </a:tcPr>
                </a:tc>
                <a:extLst>
                  <a:ext uri="{0D108BD9-81ED-4DB2-BD59-A6C34878D82A}">
                    <a16:rowId xmlns:a16="http://schemas.microsoft.com/office/drawing/2014/main" val="1057308732"/>
                  </a:ext>
                </a:extLst>
              </a:tr>
              <a:tr h="695585">
                <a:tc>
                  <a:txBody>
                    <a:bodyPr/>
                    <a:lstStyle/>
                    <a:p>
                      <a:r>
                        <a:rPr lang="en-US" sz="1200" b="1" dirty="0"/>
                        <a:t>cut</a:t>
                      </a:r>
                    </a:p>
                  </a:txBody>
                  <a:tcPr anchor="ctr">
                    <a:cell3D prstMaterial="dkEdge">
                      <a:bevel/>
                      <a:lightRig rig="flood" dir="t"/>
                    </a:cell3D>
                  </a:tcPr>
                </a:tc>
                <a:tc>
                  <a:txBody>
                    <a:bodyPr/>
                    <a:lstStyle/>
                    <a:p>
                      <a:r>
                        <a:rPr lang="en-US" sz="1200" b="1" dirty="0"/>
                        <a:t>Quality of the cut (Fair, Good, Very Good, Premium, Ideal)</a:t>
                      </a:r>
                    </a:p>
                  </a:txBody>
                  <a:tcPr anchor="ctr">
                    <a:cell3D prstMaterial="dkEdge">
                      <a:bevel/>
                      <a:lightRig rig="flood" dir="t"/>
                    </a:cell3D>
                  </a:tcPr>
                </a:tc>
                <a:tc>
                  <a:txBody>
                    <a:bodyPr/>
                    <a:lstStyle/>
                    <a:p>
                      <a:r>
                        <a:rPr lang="en-US" sz="1200" b="1"/>
                        <a:t>category / object</a:t>
                      </a:r>
                    </a:p>
                  </a:txBody>
                  <a:tcPr anchor="ctr">
                    <a:cell3D prstMaterial="dkEdge">
                      <a:bevel/>
                      <a:lightRig rig="flood" dir="t"/>
                    </a:cell3D>
                  </a:tcPr>
                </a:tc>
                <a:extLst>
                  <a:ext uri="{0D108BD9-81ED-4DB2-BD59-A6C34878D82A}">
                    <a16:rowId xmlns:a16="http://schemas.microsoft.com/office/drawing/2014/main" val="2731394466"/>
                  </a:ext>
                </a:extLst>
              </a:tr>
              <a:tr h="592517">
                <a:tc>
                  <a:txBody>
                    <a:bodyPr/>
                    <a:lstStyle/>
                    <a:p>
                      <a:r>
                        <a:rPr lang="en-US" sz="1200" b="1" dirty="0"/>
                        <a:t>color</a:t>
                      </a:r>
                    </a:p>
                  </a:txBody>
                  <a:tcPr anchor="ctr">
                    <a:cell3D prstMaterial="dkEdge">
                      <a:bevel/>
                      <a:lightRig rig="flood" dir="t"/>
                    </a:cell3D>
                  </a:tcPr>
                </a:tc>
                <a:tc>
                  <a:txBody>
                    <a:bodyPr/>
                    <a:lstStyle/>
                    <a:p>
                      <a:r>
                        <a:rPr lang="en-US" sz="1200" b="1" dirty="0"/>
                        <a:t>Diamond color grading from J (worst) to D (best)</a:t>
                      </a:r>
                    </a:p>
                  </a:txBody>
                  <a:tcPr anchor="ctr">
                    <a:cell3D prstMaterial="dkEdge">
                      <a:bevel/>
                      <a:lightRig rig="flood" dir="t"/>
                    </a:cell3D>
                  </a:tcPr>
                </a:tc>
                <a:tc>
                  <a:txBody>
                    <a:bodyPr/>
                    <a:lstStyle/>
                    <a:p>
                      <a:r>
                        <a:rPr lang="en-US" sz="1200" b="1" dirty="0"/>
                        <a:t>category / object</a:t>
                      </a:r>
                    </a:p>
                  </a:txBody>
                  <a:tcPr anchor="ctr">
                    <a:cell3D prstMaterial="dkEdge">
                      <a:bevel/>
                      <a:lightRig rig="flood" dir="t"/>
                    </a:cell3D>
                  </a:tcPr>
                </a:tc>
                <a:extLst>
                  <a:ext uri="{0D108BD9-81ED-4DB2-BD59-A6C34878D82A}">
                    <a16:rowId xmlns:a16="http://schemas.microsoft.com/office/drawing/2014/main" val="1458258340"/>
                  </a:ext>
                </a:extLst>
              </a:tr>
              <a:tr h="547292">
                <a:tc>
                  <a:txBody>
                    <a:bodyPr/>
                    <a:lstStyle/>
                    <a:p>
                      <a:r>
                        <a:rPr lang="en-US" sz="1200" b="1"/>
                        <a:t>clarity</a:t>
                      </a:r>
                    </a:p>
                  </a:txBody>
                  <a:tcPr anchor="ctr">
                    <a:cell3D prstMaterial="dkEdge">
                      <a:bevel/>
                      <a:lightRig rig="flood" dir="t"/>
                    </a:cell3D>
                  </a:tcPr>
                </a:tc>
                <a:tc>
                  <a:txBody>
                    <a:bodyPr/>
                    <a:lstStyle/>
                    <a:p>
                      <a:r>
                        <a:rPr lang="en-US" sz="1200" b="1" dirty="0"/>
                        <a:t>Clarity grading (I1 worst to IF best)</a:t>
                      </a:r>
                    </a:p>
                  </a:txBody>
                  <a:tcPr anchor="ctr">
                    <a:cell3D prstMaterial="dkEdge">
                      <a:bevel/>
                      <a:lightRig rig="flood" dir="t"/>
                    </a:cell3D>
                  </a:tcPr>
                </a:tc>
                <a:tc>
                  <a:txBody>
                    <a:bodyPr/>
                    <a:lstStyle/>
                    <a:p>
                      <a:r>
                        <a:rPr lang="en-US" sz="1200" b="1"/>
                        <a:t>category / object</a:t>
                      </a:r>
                    </a:p>
                  </a:txBody>
                  <a:tcPr anchor="ctr">
                    <a:cell3D prstMaterial="dkEdge">
                      <a:bevel/>
                      <a:lightRig rig="flood" dir="t"/>
                    </a:cell3D>
                  </a:tcPr>
                </a:tc>
                <a:extLst>
                  <a:ext uri="{0D108BD9-81ED-4DB2-BD59-A6C34878D82A}">
                    <a16:rowId xmlns:a16="http://schemas.microsoft.com/office/drawing/2014/main" val="1204991976"/>
                  </a:ext>
                </a:extLst>
              </a:tr>
              <a:tr h="486910">
                <a:tc>
                  <a:txBody>
                    <a:bodyPr/>
                    <a:lstStyle/>
                    <a:p>
                      <a:r>
                        <a:rPr lang="en-US" sz="1200" b="1" dirty="0"/>
                        <a:t>depth</a:t>
                      </a:r>
                    </a:p>
                  </a:txBody>
                  <a:tcPr anchor="ctr">
                    <a:cell3D prstMaterial="dkEdge">
                      <a:bevel/>
                      <a:lightRig rig="flood" dir="t"/>
                    </a:cell3D>
                  </a:tcPr>
                </a:tc>
                <a:tc>
                  <a:txBody>
                    <a:bodyPr/>
                    <a:lstStyle/>
                    <a:p>
                      <a:r>
                        <a:rPr lang="en-US" sz="1200" b="1"/>
                        <a:t>Total depth % = z / mean(x, y)</a:t>
                      </a:r>
                    </a:p>
                  </a:txBody>
                  <a:tcPr anchor="ctr">
                    <a:cell3D prstMaterial="dkEdge">
                      <a:bevel/>
                      <a:lightRig rig="flood" dir="t"/>
                    </a:cell3D>
                  </a:tcPr>
                </a:tc>
                <a:tc>
                  <a:txBody>
                    <a:bodyPr/>
                    <a:lstStyle/>
                    <a:p>
                      <a:r>
                        <a:rPr lang="en-US" sz="1200" b="1" dirty="0"/>
                        <a:t>float64</a:t>
                      </a:r>
                    </a:p>
                  </a:txBody>
                  <a:tcPr anchor="ctr">
                    <a:cell3D prstMaterial="dkEdge">
                      <a:bevel/>
                      <a:lightRig rig="flood" dir="t"/>
                    </a:cell3D>
                  </a:tcPr>
                </a:tc>
                <a:extLst>
                  <a:ext uri="{0D108BD9-81ED-4DB2-BD59-A6C34878D82A}">
                    <a16:rowId xmlns:a16="http://schemas.microsoft.com/office/drawing/2014/main" val="3571649870"/>
                  </a:ext>
                </a:extLst>
              </a:tr>
              <a:tr h="592517">
                <a:tc>
                  <a:txBody>
                    <a:bodyPr/>
                    <a:lstStyle/>
                    <a:p>
                      <a:r>
                        <a:rPr lang="en-US" sz="1200" b="1" dirty="0"/>
                        <a:t>table</a:t>
                      </a:r>
                    </a:p>
                  </a:txBody>
                  <a:tcPr anchor="ctr">
                    <a:cell3D prstMaterial="dkEdge">
                      <a:bevel/>
                      <a:lightRig rig="flood" dir="t"/>
                    </a:cell3D>
                  </a:tcPr>
                </a:tc>
                <a:tc>
                  <a:txBody>
                    <a:bodyPr/>
                    <a:lstStyle/>
                    <a:p>
                      <a:r>
                        <a:rPr lang="en-US" sz="1200" b="1"/>
                        <a:t>Width of top of diamond relative to widest point</a:t>
                      </a:r>
                    </a:p>
                  </a:txBody>
                  <a:tcPr anchor="ctr">
                    <a:cell3D prstMaterial="dkEdge">
                      <a:bevel/>
                      <a:lightRig rig="flood" dir="t"/>
                    </a:cell3D>
                  </a:tcPr>
                </a:tc>
                <a:tc>
                  <a:txBody>
                    <a:bodyPr/>
                    <a:lstStyle/>
                    <a:p>
                      <a:r>
                        <a:rPr lang="en-US" sz="1200" b="1" dirty="0"/>
                        <a:t>float64</a:t>
                      </a:r>
                    </a:p>
                  </a:txBody>
                  <a:tcPr anchor="ctr">
                    <a:cell3D prstMaterial="dkEdge">
                      <a:bevel/>
                      <a:lightRig rig="flood" dir="t"/>
                    </a:cell3D>
                  </a:tcPr>
                </a:tc>
                <a:extLst>
                  <a:ext uri="{0D108BD9-81ED-4DB2-BD59-A6C34878D82A}">
                    <a16:rowId xmlns:a16="http://schemas.microsoft.com/office/drawing/2014/main" val="5053829"/>
                  </a:ext>
                </a:extLst>
              </a:tr>
              <a:tr h="547292">
                <a:tc>
                  <a:txBody>
                    <a:bodyPr/>
                    <a:lstStyle/>
                    <a:p>
                      <a:r>
                        <a:rPr lang="en-US" sz="1200" b="1" dirty="0"/>
                        <a:t>price</a:t>
                      </a:r>
                    </a:p>
                  </a:txBody>
                  <a:tcPr anchor="ctr">
                    <a:cell3D prstMaterial="dkEdge">
                      <a:bevel/>
                      <a:lightRig rig="flood" dir="t"/>
                    </a:cell3D>
                  </a:tcPr>
                </a:tc>
                <a:tc>
                  <a:txBody>
                    <a:bodyPr/>
                    <a:lstStyle/>
                    <a:p>
                      <a:r>
                        <a:rPr lang="en-US" sz="1200" b="1"/>
                        <a:t>Price in US dollars ($326–$18,823)</a:t>
                      </a:r>
                    </a:p>
                  </a:txBody>
                  <a:tcPr anchor="ctr">
                    <a:cell3D prstMaterial="dkEdge">
                      <a:bevel/>
                      <a:lightRig rig="flood" dir="t"/>
                    </a:cell3D>
                  </a:tcPr>
                </a:tc>
                <a:tc>
                  <a:txBody>
                    <a:bodyPr/>
                    <a:lstStyle/>
                    <a:p>
                      <a:r>
                        <a:rPr lang="en-US" sz="1200" b="1" dirty="0"/>
                        <a:t>int64</a:t>
                      </a:r>
                    </a:p>
                  </a:txBody>
                  <a:tcPr anchor="ctr">
                    <a:cell3D prstMaterial="dkEdge">
                      <a:bevel/>
                      <a:lightRig rig="flood" dir="t"/>
                    </a:cell3D>
                  </a:tcPr>
                </a:tc>
                <a:extLst>
                  <a:ext uri="{0D108BD9-81ED-4DB2-BD59-A6C34878D82A}">
                    <a16:rowId xmlns:a16="http://schemas.microsoft.com/office/drawing/2014/main" val="4048220519"/>
                  </a:ext>
                </a:extLst>
              </a:tr>
              <a:tr h="338582">
                <a:tc>
                  <a:txBody>
                    <a:bodyPr/>
                    <a:lstStyle/>
                    <a:p>
                      <a:r>
                        <a:rPr lang="en-US" sz="1200" b="1" dirty="0"/>
                        <a:t>x</a:t>
                      </a:r>
                    </a:p>
                  </a:txBody>
                  <a:tcPr anchor="ctr">
                    <a:cell3D prstMaterial="dkEdge">
                      <a:bevel/>
                      <a:lightRig rig="flood" dir="t"/>
                    </a:cell3D>
                  </a:tcPr>
                </a:tc>
                <a:tc>
                  <a:txBody>
                    <a:bodyPr/>
                    <a:lstStyle/>
                    <a:p>
                      <a:r>
                        <a:rPr lang="en-US" sz="1200" b="1"/>
                        <a:t>Length in mm</a:t>
                      </a:r>
                    </a:p>
                  </a:txBody>
                  <a:tcPr anchor="ctr">
                    <a:cell3D prstMaterial="dkEdge">
                      <a:bevel/>
                      <a:lightRig rig="flood" dir="t"/>
                    </a:cell3D>
                  </a:tcPr>
                </a:tc>
                <a:tc>
                  <a:txBody>
                    <a:bodyPr/>
                    <a:lstStyle/>
                    <a:p>
                      <a:r>
                        <a:rPr lang="en-US" sz="1200" b="1"/>
                        <a:t>float64</a:t>
                      </a:r>
                    </a:p>
                  </a:txBody>
                  <a:tcPr anchor="ctr">
                    <a:cell3D prstMaterial="dkEdge">
                      <a:bevel/>
                      <a:lightRig rig="flood" dir="t"/>
                    </a:cell3D>
                  </a:tcPr>
                </a:tc>
                <a:extLst>
                  <a:ext uri="{0D108BD9-81ED-4DB2-BD59-A6C34878D82A}">
                    <a16:rowId xmlns:a16="http://schemas.microsoft.com/office/drawing/2014/main" val="3522781957"/>
                  </a:ext>
                </a:extLst>
              </a:tr>
              <a:tr h="338582">
                <a:tc>
                  <a:txBody>
                    <a:bodyPr/>
                    <a:lstStyle/>
                    <a:p>
                      <a:r>
                        <a:rPr lang="en-US" sz="1200" b="1" dirty="0"/>
                        <a:t>y</a:t>
                      </a:r>
                    </a:p>
                  </a:txBody>
                  <a:tcPr anchor="ctr">
                    <a:cell3D prstMaterial="dkEdge">
                      <a:bevel/>
                      <a:lightRig rig="flood" dir="t"/>
                    </a:cell3D>
                  </a:tcPr>
                </a:tc>
                <a:tc>
                  <a:txBody>
                    <a:bodyPr/>
                    <a:lstStyle/>
                    <a:p>
                      <a:r>
                        <a:rPr lang="en-US" sz="1200" b="1"/>
                        <a:t>Width in mm</a:t>
                      </a:r>
                    </a:p>
                  </a:txBody>
                  <a:tcPr anchor="ctr">
                    <a:cell3D prstMaterial="dkEdge">
                      <a:bevel/>
                      <a:lightRig rig="flood" dir="t"/>
                    </a:cell3D>
                  </a:tcPr>
                </a:tc>
                <a:tc>
                  <a:txBody>
                    <a:bodyPr/>
                    <a:lstStyle/>
                    <a:p>
                      <a:r>
                        <a:rPr lang="en-US" sz="1200" b="1" dirty="0"/>
                        <a:t>float64</a:t>
                      </a:r>
                    </a:p>
                  </a:txBody>
                  <a:tcPr anchor="ctr">
                    <a:cell3D prstMaterial="dkEdge">
                      <a:bevel/>
                      <a:lightRig rig="flood" dir="t"/>
                    </a:cell3D>
                  </a:tcPr>
                </a:tc>
                <a:extLst>
                  <a:ext uri="{0D108BD9-81ED-4DB2-BD59-A6C34878D82A}">
                    <a16:rowId xmlns:a16="http://schemas.microsoft.com/office/drawing/2014/main" val="1119713237"/>
                  </a:ext>
                </a:extLst>
              </a:tr>
              <a:tr h="338582">
                <a:tc>
                  <a:txBody>
                    <a:bodyPr/>
                    <a:lstStyle/>
                    <a:p>
                      <a:r>
                        <a:rPr lang="en-US" sz="1200" b="1" dirty="0"/>
                        <a:t>z</a:t>
                      </a:r>
                    </a:p>
                  </a:txBody>
                  <a:tcPr anchor="ctr">
                    <a:cell3D prstMaterial="dkEdge">
                      <a:bevel/>
                      <a:lightRig rig="flood" dir="t"/>
                    </a:cell3D>
                  </a:tcPr>
                </a:tc>
                <a:tc>
                  <a:txBody>
                    <a:bodyPr/>
                    <a:lstStyle/>
                    <a:p>
                      <a:r>
                        <a:rPr lang="en-US" sz="1200" b="1"/>
                        <a:t>Depth in mm</a:t>
                      </a:r>
                    </a:p>
                  </a:txBody>
                  <a:tcPr anchor="ctr">
                    <a:cell3D prstMaterial="dkEdge">
                      <a:bevel/>
                      <a:lightRig rig="flood" dir="t"/>
                    </a:cell3D>
                  </a:tcPr>
                </a:tc>
                <a:tc>
                  <a:txBody>
                    <a:bodyPr/>
                    <a:lstStyle/>
                    <a:p>
                      <a:r>
                        <a:rPr lang="en-US" sz="1200" b="1" dirty="0"/>
                        <a:t>float64</a:t>
                      </a:r>
                    </a:p>
                  </a:txBody>
                  <a:tcPr anchor="ctr">
                    <a:cell3D prstMaterial="dkEdge">
                      <a:bevel/>
                      <a:lightRig rig="flood" dir="t"/>
                    </a:cell3D>
                  </a:tcPr>
                </a:tc>
                <a:extLst>
                  <a:ext uri="{0D108BD9-81ED-4DB2-BD59-A6C34878D82A}">
                    <a16:rowId xmlns:a16="http://schemas.microsoft.com/office/drawing/2014/main" val="398306125"/>
                  </a:ext>
                </a:extLst>
              </a:tr>
              <a:tr h="338582">
                <a:tc>
                  <a:txBody>
                    <a:bodyPr/>
                    <a:lstStyle/>
                    <a:p>
                      <a:r>
                        <a:rPr lang="en-US" sz="1200" b="1" dirty="0"/>
                        <a:t>Attribute</a:t>
                      </a:r>
                    </a:p>
                  </a:txBody>
                  <a:tcPr anchor="ctr">
                    <a:cell3D prstMaterial="dkEdge">
                      <a:bevel/>
                      <a:lightRig rig="flood" dir="t"/>
                    </a:cell3D>
                  </a:tcPr>
                </a:tc>
                <a:tc>
                  <a:txBody>
                    <a:bodyPr/>
                    <a:lstStyle/>
                    <a:p>
                      <a:r>
                        <a:rPr lang="en-US" sz="1200" b="1" dirty="0"/>
                        <a:t>Description</a:t>
                      </a:r>
                    </a:p>
                  </a:txBody>
                  <a:tcPr anchor="ctr">
                    <a:cell3D prstMaterial="dkEdge">
                      <a:bevel/>
                      <a:lightRig rig="flood" dir="t"/>
                    </a:cell3D>
                  </a:tcPr>
                </a:tc>
                <a:tc>
                  <a:txBody>
                    <a:bodyPr/>
                    <a:lstStyle/>
                    <a:p>
                      <a:r>
                        <a:rPr lang="en-US" sz="1200" b="1" dirty="0"/>
                        <a:t>Data Type</a:t>
                      </a:r>
                    </a:p>
                  </a:txBody>
                  <a:tcPr anchor="ctr">
                    <a:cell3D prstMaterial="dkEdge">
                      <a:bevel/>
                      <a:lightRig rig="flood" dir="t"/>
                    </a:cell3D>
                  </a:tcPr>
                </a:tc>
                <a:extLst>
                  <a:ext uri="{0D108BD9-81ED-4DB2-BD59-A6C34878D82A}">
                    <a16:rowId xmlns:a16="http://schemas.microsoft.com/office/drawing/2014/main" val="3424692908"/>
                  </a:ext>
                </a:extLst>
              </a:tr>
            </a:tbl>
          </a:graphicData>
        </a:graphic>
      </p:graphicFrame>
      <p:sp>
        <p:nvSpPr>
          <p:cNvPr id="16" name="TextBox 15">
            <a:extLst>
              <a:ext uri="{FF2B5EF4-FFF2-40B4-BE49-F238E27FC236}">
                <a16:creationId xmlns:a16="http://schemas.microsoft.com/office/drawing/2014/main" id="{12CB609C-224A-F108-BDD0-CC9DC0FC775A}"/>
              </a:ext>
            </a:extLst>
          </p:cNvPr>
          <p:cNvSpPr txBox="1"/>
          <p:nvPr/>
        </p:nvSpPr>
        <p:spPr>
          <a:xfrm>
            <a:off x="6587618" y="1917290"/>
            <a:ext cx="4739148" cy="3662541"/>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3600" b="1" u="sng" dirty="0">
                <a:effectLst>
                  <a:outerShdw blurRad="38100" dist="38100" dir="2700000" algn="tl">
                    <a:srgbClr val="000000">
                      <a:alpha val="43137"/>
                    </a:srgbClr>
                  </a:outerShdw>
                </a:effectLst>
              </a:rPr>
              <a:t>Data Snapshot</a:t>
            </a:r>
            <a:endParaRPr lang="en-US" sz="3600" u="sng"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2800" b="1" dirty="0"/>
              <a:t>Number of Records </a:t>
            </a:r>
            <a:r>
              <a:rPr lang="en-US" sz="2800" dirty="0"/>
              <a:t>- 53,940</a:t>
            </a:r>
          </a:p>
          <a:p>
            <a:pPr marL="285750" indent="-285750">
              <a:buFont typeface="Arial" panose="020B0604020202020204" pitchFamily="34" charset="0"/>
              <a:buChar char="•"/>
            </a:pPr>
            <a:r>
              <a:rPr lang="en-US" sz="2800" b="1" dirty="0"/>
              <a:t>Missing Values </a:t>
            </a:r>
            <a:r>
              <a:rPr lang="en-US" sz="2800" dirty="0"/>
              <a:t>- 0</a:t>
            </a:r>
          </a:p>
          <a:p>
            <a:pPr marL="285750" indent="-285750">
              <a:buFont typeface="Arial" panose="020B0604020202020204" pitchFamily="34" charset="0"/>
              <a:buChar char="•"/>
            </a:pPr>
            <a:r>
              <a:rPr lang="en-US" sz="2800" b="1" dirty="0"/>
              <a:t>Duplicates </a:t>
            </a:r>
            <a:r>
              <a:rPr lang="en-US" sz="2800" dirty="0"/>
              <a:t>- 146</a:t>
            </a:r>
          </a:p>
          <a:p>
            <a:pPr marL="285750" indent="-285750">
              <a:buFont typeface="Arial" panose="020B0604020202020204" pitchFamily="34" charset="0"/>
              <a:buChar char="•"/>
            </a:pPr>
            <a:r>
              <a:rPr lang="en-US" sz="2800" b="1" dirty="0"/>
              <a:t>Data Types </a:t>
            </a:r>
            <a:r>
              <a:rPr lang="en-US" sz="2800" dirty="0"/>
              <a:t>- A mix of numerical (carat, price, dimensions) and categorical (cut, color, clarity)</a:t>
            </a:r>
          </a:p>
        </p:txBody>
      </p:sp>
      <p:cxnSp>
        <p:nvCxnSpPr>
          <p:cNvPr id="24" name="Straight Connector 23">
            <a:extLst>
              <a:ext uri="{FF2B5EF4-FFF2-40B4-BE49-F238E27FC236}">
                <a16:creationId xmlns:a16="http://schemas.microsoft.com/office/drawing/2014/main" id="{4DF8293E-5038-51D6-FC54-04505CAB5693}"/>
              </a:ext>
            </a:extLst>
          </p:cNvPr>
          <p:cNvCxnSpPr/>
          <p:nvPr/>
        </p:nvCxnSpPr>
        <p:spPr>
          <a:xfrm>
            <a:off x="6184490" y="1091380"/>
            <a:ext cx="549623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0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CFCD4F2-3133-D3B1-26B5-C75B959732A6}"/>
              </a:ext>
            </a:extLst>
          </p:cNvPr>
          <p:cNvSpPr>
            <a:spLocks noGrp="1"/>
          </p:cNvSpPr>
          <p:nvPr>
            <p:ph type="title"/>
          </p:nvPr>
        </p:nvSpPr>
        <p:spPr>
          <a:xfrm>
            <a:off x="390831" y="371168"/>
            <a:ext cx="11398045" cy="887361"/>
          </a:xfrm>
          <a:noFill/>
          <a:ln>
            <a:noFill/>
          </a:ln>
          <a:scene3d>
            <a:camera prst="orthographicFront"/>
            <a:lightRig rig="threePt" dir="t"/>
          </a:scene3d>
          <a:sp3d>
            <a:bevelT/>
          </a:sp3d>
        </p:spPr>
        <p:txBody>
          <a:bodyPr>
            <a:normAutofit fontScale="90000"/>
            <a:sp3d extrusionH="57150">
              <a:bevelT w="69850" h="69850" prst="divot"/>
            </a:sp3d>
          </a:bodyPr>
          <a:lstStyle/>
          <a:p>
            <a:pPr>
              <a:lnSpc>
                <a:spcPct val="150000"/>
              </a:lnSpc>
            </a:pPr>
            <a:r>
              <a:rPr lang="en-US" sz="5400" b="1" spc="300" dirty="0">
                <a:solidFill>
                  <a:srgbClr val="D7D763"/>
                </a:solidFill>
                <a:effectLst>
                  <a:outerShdw blurRad="38100" dist="38100" dir="2700000" algn="tl">
                    <a:srgbClr val="000000">
                      <a:alpha val="43137"/>
                    </a:srgbClr>
                  </a:outerShdw>
                </a:effectLst>
                <a:latin typeface="Amasis MT Pro Black" panose="02040A04050005020304" pitchFamily="18" charset="0"/>
                <a:ea typeface="ADLaM Display" panose="02010000000000000000" pitchFamily="2" charset="0"/>
                <a:cs typeface="ADLaM Display" panose="02010000000000000000" pitchFamily="2" charset="0"/>
              </a:rPr>
              <a:t>EXPLORATORY DATA ANALYSIS</a:t>
            </a:r>
            <a:br>
              <a:rPr lang="en-US" b="1" spc="300" dirty="0">
                <a:solidFill>
                  <a:srgbClr val="D7D763"/>
                </a:solidFill>
                <a:latin typeface="Amasis MT Pro Black" panose="02040A04050005020304" pitchFamily="18" charset="0"/>
                <a:ea typeface="ADLaM Display" panose="02010000000000000000" pitchFamily="2" charset="0"/>
                <a:cs typeface="ADLaM Display" panose="02010000000000000000" pitchFamily="2" charset="0"/>
              </a:rPr>
            </a:br>
            <a:r>
              <a:rPr lang="en-US" sz="2000" b="1" u="sng" spc="300" dirty="0">
                <a:solidFill>
                  <a:schemeClr val="tx1">
                    <a:lumMod val="50000"/>
                    <a:lumOff val="50000"/>
                  </a:schemeClr>
                </a:solidFill>
                <a:latin typeface="Amasis MT Pro Black" panose="02040A04050005020304" pitchFamily="18" charset="0"/>
                <a:ea typeface="ADLaM Display" panose="02010000000000000000" pitchFamily="2" charset="0"/>
                <a:cs typeface="ADLaM Display" panose="02010000000000000000" pitchFamily="2" charset="0"/>
              </a:rPr>
              <a:t>VISUALIZATION</a:t>
            </a:r>
            <a:endParaRPr lang="en-US" sz="2000" u="sng" dirty="0">
              <a:solidFill>
                <a:schemeClr val="tx1">
                  <a:lumMod val="50000"/>
                  <a:lumOff val="50000"/>
                </a:schemeClr>
              </a:solidFill>
            </a:endParaRPr>
          </a:p>
        </p:txBody>
      </p:sp>
      <p:pic>
        <p:nvPicPr>
          <p:cNvPr id="25" name="Picture Placeholder 24" descr="A graph of a distribution of the price&#10;&#10;AI-generated content may be incorrect.">
            <a:extLst>
              <a:ext uri="{FF2B5EF4-FFF2-40B4-BE49-F238E27FC236}">
                <a16:creationId xmlns:a16="http://schemas.microsoft.com/office/drawing/2014/main" id="{044FAE9D-5AB6-994D-0AA6-7DD5D0772B95}"/>
              </a:ext>
            </a:extLst>
          </p:cNvPr>
          <p:cNvPicPr>
            <a:picLocks noGrp="1" noChangeAspect="1"/>
          </p:cNvPicPr>
          <p:nvPr>
            <p:ph type="tbl" sz="quarter" idx="10"/>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0999" y="1765555"/>
            <a:ext cx="6334433" cy="4740941"/>
          </a:xfrm>
          <a:scene3d>
            <a:camera prst="orthographicFront"/>
            <a:lightRig rig="threePt" dir="t"/>
          </a:scene3d>
          <a:sp3d>
            <a:bevelT/>
          </a:sp3d>
        </p:spPr>
      </p:pic>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3"/>
          </p:nvPr>
        </p:nvSpPr>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5</a:t>
            </a:fld>
            <a:endParaRPr lang="en-US"/>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sz="quarter" idx="4294967295"/>
          </p:nvPr>
        </p:nvSpPr>
        <p:spPr>
          <a:xfrm>
            <a:off x="6833419" y="1765555"/>
            <a:ext cx="3087329" cy="4740941"/>
          </a:xfrm>
        </p:spPr>
        <p:txBody>
          <a:bodyPr vert="horz" lIns="91440" tIns="45720" rIns="91440" bIns="45720" rtlCol="0">
            <a:noAutofit/>
          </a:bodyPr>
          <a:lstStyle/>
          <a:p>
            <a:pPr marL="0" indent="0">
              <a:spcBef>
                <a:spcPts val="0"/>
              </a:spcBef>
              <a:buNone/>
            </a:pPr>
            <a:r>
              <a:rPr lang="en-US" sz="1400" b="1" cap="none" dirty="0"/>
              <a:t>Right-Skewed Distribution (Positively Skewed)</a:t>
            </a:r>
          </a:p>
          <a:p>
            <a:pPr>
              <a:spcBef>
                <a:spcPts val="0"/>
              </a:spcBef>
            </a:pPr>
            <a:r>
              <a:rPr lang="en-US" sz="1400" cap="none" dirty="0"/>
              <a:t>Most diamonds are low-priced, clustered towards the left (under 2,500 USD).</a:t>
            </a:r>
          </a:p>
          <a:p>
            <a:pPr>
              <a:spcBef>
                <a:spcPts val="0"/>
              </a:spcBef>
            </a:pPr>
            <a:r>
              <a:rPr lang="en-US" sz="1400" cap="none" dirty="0"/>
              <a:t>A few diamonds are very expensive, causing a long tail on the right.</a:t>
            </a:r>
          </a:p>
          <a:p>
            <a:pPr marL="0" indent="0">
              <a:spcBef>
                <a:spcPts val="0"/>
              </a:spcBef>
              <a:buNone/>
            </a:pPr>
            <a:r>
              <a:rPr lang="en-US" sz="1400" b="1" cap="none" dirty="0"/>
              <a:t>The majority of Diamonds Are Affordable</a:t>
            </a:r>
          </a:p>
          <a:p>
            <a:pPr>
              <a:spcBef>
                <a:spcPts val="0"/>
              </a:spcBef>
            </a:pPr>
            <a:r>
              <a:rPr lang="en-US" sz="1400" cap="none" dirty="0"/>
              <a:t>Over 25,000 diamonds are priced below 2,500 USD.</a:t>
            </a:r>
          </a:p>
          <a:p>
            <a:pPr>
              <a:spcBef>
                <a:spcPts val="0"/>
              </a:spcBef>
            </a:pPr>
            <a:r>
              <a:rPr lang="en-US" sz="1400" cap="none" dirty="0"/>
              <a:t>The count drops sharply as the price increases.</a:t>
            </a:r>
          </a:p>
          <a:p>
            <a:pPr marL="0" indent="0">
              <a:spcBef>
                <a:spcPts val="0"/>
              </a:spcBef>
              <a:buNone/>
            </a:pPr>
            <a:r>
              <a:rPr lang="en-US" sz="1400" b="1" cap="none" dirty="0"/>
              <a:t>Rare Expensive Diamonds</a:t>
            </a:r>
          </a:p>
          <a:p>
            <a:pPr>
              <a:spcBef>
                <a:spcPts val="0"/>
              </a:spcBef>
            </a:pPr>
            <a:r>
              <a:rPr lang="en-US" sz="1400" cap="none" dirty="0"/>
              <a:t>Diamonds priced above 10,000 USD are relatively rare.</a:t>
            </a:r>
          </a:p>
          <a:p>
            <a:pPr marL="0" indent="0">
              <a:spcBef>
                <a:spcPts val="0"/>
              </a:spcBef>
              <a:buNone/>
            </a:pPr>
            <a:r>
              <a:rPr lang="en-US" sz="1400" cap="none" dirty="0"/>
              <a:t>The diamond market (in this dataset) is dominated by lower-priced diamonds.</a:t>
            </a:r>
            <a:endParaRPr lang="en-US" sz="1400" cap="none" dirty="0">
              <a:solidFill>
                <a:schemeClr val="bg1">
                  <a:lumMod val="50000"/>
                </a:schemeClr>
              </a:solidFill>
            </a:endParaRPr>
          </a:p>
        </p:txBody>
      </p:sp>
      <p:cxnSp>
        <p:nvCxnSpPr>
          <p:cNvPr id="33" name="Straight Connector 32">
            <a:extLst>
              <a:ext uri="{FF2B5EF4-FFF2-40B4-BE49-F238E27FC236}">
                <a16:creationId xmlns:a16="http://schemas.microsoft.com/office/drawing/2014/main" id="{73C80806-FF5C-3994-AE2F-CA724834F015}"/>
              </a:ext>
            </a:extLst>
          </p:cNvPr>
          <p:cNvCxnSpPr/>
          <p:nvPr/>
        </p:nvCxnSpPr>
        <p:spPr>
          <a:xfrm>
            <a:off x="609600" y="1061881"/>
            <a:ext cx="10972800" cy="0"/>
          </a:xfrm>
          <a:prstGeom prst="line">
            <a:avLst/>
          </a:prstGeom>
          <a:ln w="38100">
            <a:solidFill>
              <a:srgbClr val="D7D7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2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B9F9E-EC8A-09BD-BA33-8D977519CA34}"/>
              </a:ext>
            </a:extLst>
          </p:cNvPr>
          <p:cNvSpPr>
            <a:spLocks noGrp="1"/>
          </p:cNvSpPr>
          <p:nvPr>
            <p:ph type="title"/>
          </p:nvPr>
        </p:nvSpPr>
        <p:spPr>
          <a:xfrm>
            <a:off x="913775" y="806243"/>
            <a:ext cx="3935688" cy="4687042"/>
          </a:xfrm>
          <a:ln w="12700">
            <a:solidFill>
              <a:schemeClr val="accent2">
                <a:lumMod val="40000"/>
                <a:lumOff val="60000"/>
              </a:schemeClr>
            </a:solidFill>
          </a:ln>
        </p:spPr>
        <p:txBody>
          <a:bodyPr>
            <a:noAutofit/>
            <a:scene3d>
              <a:camera prst="orthographicFront"/>
              <a:lightRig rig="threePt" dir="t"/>
            </a:scene3d>
            <a:sp3d extrusionH="57150">
              <a:bevelT w="38100" h="38100"/>
            </a:sp3d>
          </a:bodyPr>
          <a:lstStyle/>
          <a:p>
            <a:pPr algn="l"/>
            <a:r>
              <a:rPr lang="en-US" sz="1800" cap="none" dirty="0"/>
              <a:t>The analysis reveals a strong positive relationship between carat weight and diamond price, with a noticeable upward trend indicating that as carat increases, the average price rises significantly. This relationship is non-linear, with price surging more steeply beyond the 2.0 to 3.0 carat range - likely driven by the rarity and desirability of larger diamonds. The most dramatic price jumps occur between the 3.0 to 4.0 and 4.0 to 5.2 carat ranges, suggesting an exponential pricing pattern in the upper carat tiers. Overall, the findings highlight that carat is a major driver of diamond pricing, especially at higher weight levels where prestige and scarcity amplify value.</a:t>
            </a:r>
            <a:endParaRPr lang="en-US" sz="1800" b="0" cap="none" dirty="0">
              <a:solidFill>
                <a:schemeClr val="tx1">
                  <a:lumMod val="50000"/>
                  <a:lumOff val="50000"/>
                </a:schemeClr>
              </a:solidFill>
            </a:endParaRPr>
          </a:p>
        </p:txBody>
      </p:sp>
      <p:pic>
        <p:nvPicPr>
          <p:cNvPr id="8" name="Picture Placeholder 7" descr="A graph of different colored bars&#10;&#10;AI-generated content may be incorrect.">
            <a:extLst>
              <a:ext uri="{FF2B5EF4-FFF2-40B4-BE49-F238E27FC236}">
                <a16:creationId xmlns:a16="http://schemas.microsoft.com/office/drawing/2014/main" id="{A59F5099-2388-34A1-5201-79FA9633C8A9}"/>
              </a:ext>
            </a:extLst>
          </p:cNvPr>
          <p:cNvPicPr>
            <a:picLocks noGrp="1" noChangeAspect="1"/>
          </p:cNvPicPr>
          <p:nvPr>
            <p:ph sz="quarter" idx="13"/>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51920" y="1005835"/>
            <a:ext cx="5852172" cy="4389129"/>
          </a:xfrm>
          <a:scene3d>
            <a:camera prst="orthographicFront"/>
            <a:lightRig rig="threePt" dir="t"/>
          </a:scene3d>
          <a:sp3d>
            <a:bevelT/>
          </a:sp3d>
        </p:spPr>
      </p:pic>
      <p:sp>
        <p:nvSpPr>
          <p:cNvPr id="2" name="Slide Number Placeholder 1">
            <a:extLst>
              <a:ext uri="{FF2B5EF4-FFF2-40B4-BE49-F238E27FC236}">
                <a16:creationId xmlns:a16="http://schemas.microsoft.com/office/drawing/2014/main" id="{B1B617AD-09E2-07D1-0572-86BE7139B998}"/>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06782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887FC-D1FD-80FF-11CA-504D9B1DB934}"/>
              </a:ext>
            </a:extLst>
          </p:cNvPr>
          <p:cNvSpPr>
            <a:spLocks noGrp="1"/>
          </p:cNvSpPr>
          <p:nvPr>
            <p:ph sz="quarter" idx="11"/>
          </p:nvPr>
        </p:nvSpPr>
        <p:spPr>
          <a:xfrm>
            <a:off x="6560603" y="1661653"/>
            <a:ext cx="4127063" cy="4221622"/>
          </a:xfrm>
          <a:ln>
            <a:solidFill>
              <a:schemeClr val="accent1">
                <a:lumMod val="40000"/>
                <a:lumOff val="60000"/>
              </a:schemeClr>
            </a:solidFill>
          </a:ln>
        </p:spPr>
        <p:txBody>
          <a:bodyPr>
            <a:noAutofit/>
            <a:scene3d>
              <a:camera prst="orthographicFront"/>
              <a:lightRig rig="threePt" dir="t"/>
            </a:scene3d>
            <a:sp3d extrusionH="57150">
              <a:bevelT w="38100" h="38100"/>
            </a:sp3d>
          </a:bodyPr>
          <a:lstStyle/>
          <a:p>
            <a:pPr marL="0" indent="0" algn="ctr">
              <a:spcBef>
                <a:spcPts val="0"/>
              </a:spcBef>
              <a:buNone/>
            </a:pPr>
            <a:r>
              <a:rPr lang="en-US" sz="1700" cap="none" dirty="0"/>
              <a:t>The analysis shows that while the ideal cut is the most common and generally associated with high quality, it tends to have a lower price range compared to other cuts. Premium and very good cuts exhibit slightly higher price variability, suggesting other influencing factors are at play. High-priced outliers are present across all cut categories, revealing that cut quality does not solely determine diamond price. Notably, even fair-cut diamonds can command higher prices than ideal cuts when combined with other premium attributes such as greater carat weight, better color, or higher clarity. This underscores that pricing is influenced by a combination of features, not just cut quality.</a:t>
            </a:r>
            <a:endParaRPr lang="en-US" sz="1700" cap="none" dirty="0">
              <a:solidFill>
                <a:schemeClr val="accent1">
                  <a:lumMod val="20000"/>
                  <a:lumOff val="80000"/>
                </a:schemeClr>
              </a:solidFill>
            </a:endParaRPr>
          </a:p>
        </p:txBody>
      </p:sp>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p:txBody>
          <a:bodyPr/>
          <a:lstStyle/>
          <a:p>
            <a:fld id="{294A09A9-5501-47C1-A89A-A340965A2BE2}" type="slidenum">
              <a:rPr lang="en-US" smtClean="0"/>
              <a:pPr/>
              <a:t>7</a:t>
            </a:fld>
            <a:endParaRPr lang="en-US" dirty="0"/>
          </a:p>
        </p:txBody>
      </p:sp>
      <p:pic>
        <p:nvPicPr>
          <p:cNvPr id="8" name="Picture Placeholder 7">
            <a:extLst>
              <a:ext uri="{FF2B5EF4-FFF2-40B4-BE49-F238E27FC236}">
                <a16:creationId xmlns:a16="http://schemas.microsoft.com/office/drawing/2014/main" id="{435C03C3-A452-D58C-56A8-26AEC5F24E96}"/>
              </a:ext>
            </a:extLst>
          </p:cNvPr>
          <p:cNvPicPr>
            <a:picLocks noGrp="1" noChangeAspect="1"/>
          </p:cNvPicPr>
          <p:nvPr>
            <p:ph type="pic" sz="quarter" idx="10"/>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598" b="598"/>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093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82484E3B-C894-DA91-392E-9519581C95A2}"/>
            </a:ext>
          </a:extLst>
        </p:cNvPr>
        <p:cNvGrpSpPr/>
        <p:nvPr/>
      </p:nvGrpSpPr>
      <p:grpSpPr>
        <a:xfrm>
          <a:off x="0" y="0"/>
          <a:ext cx="0" cy="0"/>
          <a:chOff x="0" y="0"/>
          <a:chExt cx="0" cy="0"/>
        </a:xfrm>
      </p:grpSpPr>
      <p:pic>
        <p:nvPicPr>
          <p:cNvPr id="14" name="Picture 2">
            <a:extLst>
              <a:ext uri="{FF2B5EF4-FFF2-40B4-BE49-F238E27FC236}">
                <a16:creationId xmlns:a16="http://schemas.microsoft.com/office/drawing/2014/main" id="{A5B9E554-6AB9-00D8-A1C3-62F097879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9C609D-85C2-6DA8-D41F-CB805D1A7D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21DD778F-9773-7845-55E5-56B7DD378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3897D84E-B282-DE4E-883D-23D6F033E2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5">
            <a:extLst>
              <a:ext uri="{FF2B5EF4-FFF2-40B4-BE49-F238E27FC236}">
                <a16:creationId xmlns:a16="http://schemas.microsoft.com/office/drawing/2014/main" id="{0B7FA483-74D0-0977-CC20-E6508C5C2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439" y="1215213"/>
            <a:ext cx="6005039"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4" name="Picture 23">
            <a:extLst>
              <a:ext uri="{FF2B5EF4-FFF2-40B4-BE49-F238E27FC236}">
                <a16:creationId xmlns:a16="http://schemas.microsoft.com/office/drawing/2014/main" id="{AB085F83-1157-06C4-C155-517FFF03BE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607" y="1"/>
            <a:ext cx="12192000" cy="6858000"/>
          </a:xfrm>
          <a:prstGeom prst="rect">
            <a:avLst/>
          </a:prstGeom>
        </p:spPr>
      </p:pic>
      <p:sp>
        <p:nvSpPr>
          <p:cNvPr id="7" name="Slide Number Placeholder 6">
            <a:extLst>
              <a:ext uri="{FF2B5EF4-FFF2-40B4-BE49-F238E27FC236}">
                <a16:creationId xmlns:a16="http://schemas.microsoft.com/office/drawing/2014/main" id="{EF2E67F1-F9D2-CA2E-4820-52725E021DC1}"/>
              </a:ext>
            </a:extLst>
          </p:cNvPr>
          <p:cNvSpPr>
            <a:spLocks noGrp="1"/>
          </p:cNvSpPr>
          <p:nvPr>
            <p:ph type="sldNum" sz="quarter" idx="14"/>
          </p:nvPr>
        </p:nvSpPr>
        <p:spPr>
          <a:xfrm>
            <a:off x="10514011" y="6180909"/>
            <a:ext cx="764215"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8</a:t>
            </a:fld>
            <a:endParaRPr lang="en-US"/>
          </a:p>
        </p:txBody>
      </p:sp>
      <p:sp>
        <p:nvSpPr>
          <p:cNvPr id="8" name="Content Placeholder 7">
            <a:extLst>
              <a:ext uri="{FF2B5EF4-FFF2-40B4-BE49-F238E27FC236}">
                <a16:creationId xmlns:a16="http://schemas.microsoft.com/office/drawing/2014/main" id="{3BB3B464-76E9-2507-4F38-F5AD149511F4}"/>
              </a:ext>
            </a:extLst>
          </p:cNvPr>
          <p:cNvSpPr>
            <a:spLocks noGrp="1"/>
          </p:cNvSpPr>
          <p:nvPr>
            <p:ph sz="quarter" idx="11"/>
          </p:nvPr>
        </p:nvSpPr>
        <p:spPr>
          <a:xfrm>
            <a:off x="7128388" y="1240514"/>
            <a:ext cx="4945626" cy="4727667"/>
          </a:xfrm>
          <a:ln>
            <a:solidFill>
              <a:schemeClr val="tx2"/>
            </a:solidFill>
          </a:ln>
        </p:spPr>
        <p:txBody>
          <a:bodyPr vert="horz" lIns="91440" tIns="45720" rIns="91440" bIns="45720" rtlCol="0">
            <a:noAutofit/>
            <a:scene3d>
              <a:camera prst="orthographicFront"/>
              <a:lightRig rig="threePt" dir="t"/>
            </a:scene3d>
            <a:sp3d extrusionH="57150">
              <a:bevelT w="38100" h="38100"/>
            </a:sp3d>
          </a:bodyPr>
          <a:lstStyle/>
          <a:p>
            <a:r>
              <a:rPr lang="en-US" sz="2000" cap="none" dirty="0"/>
              <a:t>The heatmap reveals that the most influential factors affecting diamond price are </a:t>
            </a:r>
            <a:r>
              <a:rPr lang="en-US" sz="2000" b="1" cap="none" dirty="0"/>
              <a:t>carat</a:t>
            </a:r>
            <a:r>
              <a:rPr lang="en-US" sz="2000" cap="none" dirty="0"/>
              <a:t> and the physical dimensions (</a:t>
            </a:r>
            <a:r>
              <a:rPr lang="en-US" sz="2000" b="1" cap="none" dirty="0"/>
              <a:t>x</a:t>
            </a:r>
            <a:r>
              <a:rPr lang="en-US" sz="2000" cap="none" dirty="0"/>
              <a:t>, </a:t>
            </a:r>
            <a:r>
              <a:rPr lang="en-US" sz="2000" b="1" cap="none" dirty="0"/>
              <a:t>y</a:t>
            </a:r>
            <a:r>
              <a:rPr lang="en-US" sz="2000" cap="none" dirty="0"/>
              <a:t>, and </a:t>
            </a:r>
            <a:r>
              <a:rPr lang="en-US" sz="2000" b="1" cap="none" dirty="0"/>
              <a:t>z</a:t>
            </a:r>
            <a:r>
              <a:rPr lang="en-US" sz="2000" cap="none" dirty="0"/>
              <a:t>), all showing strong positive correlations. This indicates that </a:t>
            </a:r>
            <a:r>
              <a:rPr lang="en-US" sz="2000" b="1" cap="none" dirty="0"/>
              <a:t>size and weight are the primary drivers of diamond pricing</a:t>
            </a:r>
            <a:r>
              <a:rPr lang="en-US" sz="2000" cap="none" dirty="0"/>
              <a:t>, with carat being the most predictive single feature. Conversely, </a:t>
            </a:r>
            <a:r>
              <a:rPr lang="en-US" sz="2000" b="1" cap="none" dirty="0"/>
              <a:t>depth</a:t>
            </a:r>
            <a:r>
              <a:rPr lang="en-US" sz="2000" cap="none" dirty="0"/>
              <a:t> and </a:t>
            </a:r>
            <a:r>
              <a:rPr lang="en-US" sz="2000" b="1" cap="none" dirty="0"/>
              <a:t>table</a:t>
            </a:r>
            <a:r>
              <a:rPr lang="en-US" sz="2000" cap="none" dirty="0"/>
              <a:t> exhibit very weak or even negative correlations with price and carat, implying they do not significantly impact a diamond's value on their own. These findings suggest that </a:t>
            </a:r>
            <a:r>
              <a:rPr lang="en-US" sz="2000" b="1" cap="none" dirty="0"/>
              <a:t>any pricing model should prioritize carat and dimensions</a:t>
            </a:r>
            <a:r>
              <a:rPr lang="en-US" sz="2000" cap="none" dirty="0"/>
              <a:t>, while features like depth and table may have a secondary or negligible influence on pricing.</a:t>
            </a:r>
          </a:p>
        </p:txBody>
      </p:sp>
      <p:pic>
        <p:nvPicPr>
          <p:cNvPr id="12" name="Picture Placeholder 11" descr="A red and blue squares with numbers&#10;&#10;AI-generated content may be incorrect.">
            <a:extLst>
              <a:ext uri="{FF2B5EF4-FFF2-40B4-BE49-F238E27FC236}">
                <a16:creationId xmlns:a16="http://schemas.microsoft.com/office/drawing/2014/main" id="{DE2D85EA-03EA-0406-7E7E-E65ED21EC68F}"/>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598" b="598"/>
          <a:stretch>
            <a:fillRect/>
          </a:stretch>
        </p:blipFill>
        <p:spPr>
          <a:xfrm>
            <a:off x="915410" y="1215213"/>
            <a:ext cx="6005038" cy="49403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9889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35E0-CED8-20FA-51CD-1FE82B7BDD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A064E3-9FA8-AE8C-A3FE-B8F9A71609B9}"/>
              </a:ext>
            </a:extLst>
          </p:cNvPr>
          <p:cNvSpPr>
            <a:spLocks noGrp="1"/>
          </p:cNvSpPr>
          <p:nvPr>
            <p:ph sz="quarter" idx="11"/>
          </p:nvPr>
        </p:nvSpPr>
        <p:spPr>
          <a:xfrm>
            <a:off x="6621572" y="1751759"/>
            <a:ext cx="3761294" cy="3997325"/>
          </a:xfrm>
          <a:ln>
            <a:solidFill>
              <a:schemeClr val="accent1">
                <a:lumMod val="40000"/>
                <a:lumOff val="60000"/>
              </a:schemeClr>
            </a:solidFill>
          </a:ln>
        </p:spPr>
        <p:txBody>
          <a:bodyPr>
            <a:noAutofit/>
            <a:scene3d>
              <a:camera prst="orthographicFront"/>
              <a:lightRig rig="threePt" dir="t"/>
            </a:scene3d>
            <a:sp3d extrusionH="57150">
              <a:bevelT w="38100" h="38100"/>
            </a:sp3d>
          </a:bodyPr>
          <a:lstStyle/>
          <a:p>
            <a:pPr marL="0" indent="0" algn="ctr">
              <a:buNone/>
            </a:pPr>
            <a:r>
              <a:rPr lang="en-US" sz="1400" cap="none" dirty="0"/>
              <a:t>The violin plot reveals that while diamond prices overlap across color grades D to J, there are distinct density distributions that highlight how </a:t>
            </a:r>
            <a:r>
              <a:rPr lang="en-US" sz="1400" b="1" cap="none" dirty="0"/>
              <a:t>color impacts price</a:t>
            </a:r>
            <a:r>
              <a:rPr lang="en-US" sz="1400" cap="none" dirty="0"/>
              <a:t>. Most diamonds, regardless of color, are concentrated in the lower price ranges (below </a:t>
            </a:r>
            <a:r>
              <a:rPr lang="en-US" sz="1400" cap="none" dirty="0" err="1"/>
              <a:t>Ksh</a:t>
            </a:r>
            <a:r>
              <a:rPr lang="en-US" sz="1400" cap="none" dirty="0"/>
              <a:t> 13,000–20,000), with the </a:t>
            </a:r>
            <a:r>
              <a:rPr lang="en-US" sz="1400" b="1" cap="none" dirty="0"/>
              <a:t>density narrowing sharply at higher prices</a:t>
            </a:r>
            <a:r>
              <a:rPr lang="en-US" sz="1400" cap="none" dirty="0"/>
              <a:t>, indicating that expensive diamonds are relatively rare. Interestingly, </a:t>
            </a:r>
            <a:r>
              <a:rPr lang="en-US" sz="1400" b="1" cap="none" dirty="0"/>
              <a:t>high-quality colors like D are less common and show less density overall</a:t>
            </a:r>
            <a:r>
              <a:rPr lang="en-US" sz="1400" cap="none" dirty="0"/>
              <a:t>, suggesting they are either less available or less frequently purchased. On the other hand, </a:t>
            </a:r>
            <a:r>
              <a:rPr lang="en-US" sz="1400" b="1" cap="none" dirty="0"/>
              <a:t>lower-quality colors like J dominate the lower price ranges</a:t>
            </a:r>
            <a:r>
              <a:rPr lang="en-US" sz="1400" cap="none" dirty="0"/>
              <a:t>, reflecting their popularity among cost-conscious buyers. This suggests that the </a:t>
            </a:r>
            <a:r>
              <a:rPr lang="en-US" sz="1400" b="1" cap="none" dirty="0"/>
              <a:t>diamond market leans heavily toward affordability</a:t>
            </a:r>
            <a:r>
              <a:rPr lang="en-US" sz="1400" cap="none" dirty="0"/>
              <a:t>, with fewer transactions involving high-end, colorless stones.</a:t>
            </a:r>
            <a:endParaRPr lang="en-US" sz="1400" cap="none" dirty="0">
              <a:solidFill>
                <a:schemeClr val="accent1">
                  <a:lumMod val="20000"/>
                  <a:lumOff val="80000"/>
                </a:schemeClr>
              </a:solidFill>
            </a:endParaRPr>
          </a:p>
        </p:txBody>
      </p:sp>
      <p:sp>
        <p:nvSpPr>
          <p:cNvPr id="11" name="Slide Number Placeholder 10">
            <a:extLst>
              <a:ext uri="{FF2B5EF4-FFF2-40B4-BE49-F238E27FC236}">
                <a16:creationId xmlns:a16="http://schemas.microsoft.com/office/drawing/2014/main" id="{17564D1D-3DED-7E78-69FD-7D099939629F}"/>
              </a:ext>
            </a:extLst>
          </p:cNvPr>
          <p:cNvSpPr>
            <a:spLocks noGrp="1"/>
          </p:cNvSpPr>
          <p:nvPr>
            <p:ph type="sldNum" sz="quarter" idx="14"/>
          </p:nvPr>
        </p:nvSpPr>
        <p:spPr/>
        <p:txBody>
          <a:bodyPr/>
          <a:lstStyle/>
          <a:p>
            <a:fld id="{294A09A9-5501-47C1-A89A-A340965A2BE2}" type="slidenum">
              <a:rPr lang="en-US" smtClean="0"/>
              <a:pPr/>
              <a:t>9</a:t>
            </a:fld>
            <a:endParaRPr lang="en-US" dirty="0"/>
          </a:p>
        </p:txBody>
      </p:sp>
      <p:pic>
        <p:nvPicPr>
          <p:cNvPr id="7" name="Picture Placeholder 6" descr="A chart of different colored shapes&#10;&#10;AI-generated content may be incorrect.">
            <a:extLst>
              <a:ext uri="{FF2B5EF4-FFF2-40B4-BE49-F238E27FC236}">
                <a16:creationId xmlns:a16="http://schemas.microsoft.com/office/drawing/2014/main" id="{75FC5A9F-EB97-4DA4-F1E7-D5E08B7D3B6E}"/>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598" b="598"/>
          <a:stretch>
            <a:fillRect/>
          </a:stretch>
        </p:blipFill>
        <p:spPr>
          <a:xfrm>
            <a:off x="900169" y="1751759"/>
            <a:ext cx="5451469" cy="3997325"/>
          </a:xfrm>
          <a:scene3d>
            <a:camera prst="orthographicFront"/>
            <a:lightRig rig="threePt" dir="t"/>
          </a:scene3d>
          <a:sp3d>
            <a:bevelT/>
          </a:sp3d>
        </p:spPr>
      </p:pic>
    </p:spTree>
    <p:extLst>
      <p:ext uri="{BB962C8B-B14F-4D97-AF65-F5344CB8AC3E}">
        <p14:creationId xmlns:p14="http://schemas.microsoft.com/office/powerpoint/2010/main" val="199321596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6AD6DB-9470-4861-90FA-528B22606C3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TM04033925[[fn=Droplet]]</Template>
  <TotalTime>548</TotalTime>
  <Words>2090</Words>
  <Application>Microsoft Office PowerPoint</Application>
  <PresentationFormat>Widescreen</PresentationFormat>
  <Paragraphs>155</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ADLaM Display</vt:lpstr>
      <vt:lpstr>Amasis MT Pro Black</vt:lpstr>
      <vt:lpstr>Aptos</vt:lpstr>
      <vt:lpstr>Arial</vt:lpstr>
      <vt:lpstr>Calibri</vt:lpstr>
      <vt:lpstr>Montserrat</vt:lpstr>
      <vt:lpstr>Tw Cen MT</vt:lpstr>
      <vt:lpstr>Droplet</vt:lpstr>
      <vt:lpstr>Diamond Market Analysis   Gem Value Analytics    Benedict Ouma   (3rd June 2025)</vt:lpstr>
      <vt:lpstr>Background of the analysis The diamond industry is a multibillion-dollar global market driven by quality, rarity, and consumer perception. Accurately pricing diamonds is essential for profitability, transparency, and competitiveness.  Industry relevance With increasing online jewelry sales and customer awareness, there is a growing need for data-driven pricing. Understanding how features like carat, cut, color, and clarity influence price can help businesses price more competitively and strategically.  Objective of the analysis To explore key drivers of diamond prices to detect patterns, outliers, and trends in a dataset of over 50,000 diamonds to deliver actionable insights using Python, pandas, and seaborn to provide data visualizations and a business-friendly interpretation for decision-making</vt:lpstr>
      <vt:lpstr>PROBLEM STATEMENT  Business context The diamond industry is highly competitive, and accurate pricing is critical for profitability. Jewelers and retailers need to understand what factors drive diamond prices to optimize inventory, marketing, and sales strategies.</vt:lpstr>
      <vt:lpstr> </vt:lpstr>
      <vt:lpstr>EXPLORATORY DATA ANALYSIS VISUALIZATION</vt:lpstr>
      <vt:lpstr>The analysis reveals a strong positive relationship between carat weight and diamond price, with a noticeable upward trend indicating that as carat increases, the average price rises significantly. This relationship is non-linear, with price surging more steeply beyond the 2.0 to 3.0 carat range - likely driven by the rarity and desirability of larger diamonds. The most dramatic price jumps occur between the 3.0 to 4.0 and 4.0 to 5.2 carat ranges, suggesting an exponential pricing pattern in the upper carat tiers. Overall, the findings highlight that carat is a major driver of diamond pricing, especially at higher weight levels where prestige and scarcity amplify value.</vt:lpstr>
      <vt:lpstr>PowerPoint Presentation</vt:lpstr>
      <vt:lpstr>PowerPoint Presentation</vt:lpstr>
      <vt:lpstr>PowerPoint Presentation</vt:lpstr>
      <vt:lpstr>PowerPoint Presentation</vt:lpstr>
      <vt:lpstr>PowerPoint Presentation</vt:lpstr>
      <vt:lpstr>PowerPoint Presentation</vt:lpstr>
      <vt:lpstr>METHODOLOGY</vt:lpstr>
      <vt:lpstr>Results &amp; Insights</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benedict ogutu</dc:creator>
  <cp:lastModifiedBy>benedict ogutu</cp:lastModifiedBy>
  <cp:revision>59</cp:revision>
  <dcterms:created xsi:type="dcterms:W3CDTF">2025-06-03T07:56:12Z</dcterms:created>
  <dcterms:modified xsi:type="dcterms:W3CDTF">2025-06-04T09:18:54Z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